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423" r:id="rId3"/>
    <p:sldId id="424" r:id="rId4"/>
    <p:sldId id="425" r:id="rId5"/>
    <p:sldId id="426" r:id="rId6"/>
    <p:sldId id="427" r:id="rId7"/>
    <p:sldId id="428" r:id="rId8"/>
    <p:sldId id="429" r:id="rId9"/>
    <p:sldId id="430" r:id="rId10"/>
    <p:sldId id="431" r:id="rId11"/>
    <p:sldId id="452" r:id="rId12"/>
    <p:sldId id="432" r:id="rId13"/>
    <p:sldId id="433" r:id="rId14"/>
    <p:sldId id="450" r:id="rId15"/>
    <p:sldId id="434" r:id="rId16"/>
    <p:sldId id="435" r:id="rId17"/>
    <p:sldId id="436" r:id="rId18"/>
    <p:sldId id="437" r:id="rId19"/>
    <p:sldId id="438" r:id="rId20"/>
    <p:sldId id="439" r:id="rId21"/>
    <p:sldId id="440" r:id="rId22"/>
    <p:sldId id="441" r:id="rId23"/>
    <p:sldId id="442" r:id="rId24"/>
    <p:sldId id="451" r:id="rId25"/>
    <p:sldId id="443" r:id="rId26"/>
    <p:sldId id="444" r:id="rId27"/>
    <p:sldId id="445" r:id="rId28"/>
    <p:sldId id="446" r:id="rId29"/>
    <p:sldId id="447" r:id="rId30"/>
    <p:sldId id="448" r:id="rId31"/>
  </p:sldIdLst>
  <p:sldSz cx="9144000" cy="5143500" type="screen16x9"/>
  <p:notesSz cx="6858000" cy="9144000"/>
  <p:defaultTextStyle>
    <a:defPPr>
      <a:defRPr lang="ko-K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맑은 고딕"/>
        <a:cs typeface="맑은 고딕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맑은 고딕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7272"/>
    <a:srgbClr val="FFFFFF"/>
    <a:srgbClr val="ECECEC"/>
    <a:srgbClr val="E6E6E6"/>
    <a:srgbClr val="DDDDD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860" autoAdjust="0"/>
    <p:restoredTop sz="87744" autoAdjust="0"/>
  </p:normalViewPr>
  <p:slideViewPr>
    <p:cSldViewPr>
      <p:cViewPr>
        <p:scale>
          <a:sx n="100" d="100"/>
          <a:sy n="100" d="100"/>
        </p:scale>
        <p:origin x="-510" y="-22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786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8C82D75-1745-4AFF-8A1C-B870FFB21FF2}" type="datetimeFigureOut">
              <a:rPr lang="ko-KR" altLang="en-US"/>
              <a:pPr>
                <a:defRPr/>
              </a:pPr>
              <a:t>2013-02-03</a:t>
            </a:fld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04F4B1E-FE3D-4CDB-A5FF-741C564ED48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471E5E-6A0A-4D91-B040-C3CEF8775E2C}" type="datetimeFigureOut">
              <a:rPr lang="ko-KR" altLang="en-US"/>
              <a:pPr>
                <a:defRPr/>
              </a:pPr>
              <a:t>2013-02-03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  <a:endParaRPr lang="ko-KR" altLang="en-US" noProof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1CA03A-41B9-445C-97F6-4646F282AB0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6" descr="Guide Cover-hor-B-0508.jpg"/>
          <p:cNvPicPr>
            <a:picLocks noChangeAspect="1"/>
          </p:cNvPicPr>
          <p:nvPr userDrawn="1"/>
        </p:nvPicPr>
        <p:blipFill>
          <a:blip r:embed="rId2"/>
          <a:srcRect l="36620"/>
          <a:stretch>
            <a:fillRect/>
          </a:stretch>
        </p:blipFill>
        <p:spPr bwMode="auto">
          <a:xfrm>
            <a:off x="4816475" y="360363"/>
            <a:ext cx="4162425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7" descr="stw.png"/>
          <p:cNvPicPr>
            <a:picLocks noChangeAspect="1"/>
          </p:cNvPicPr>
          <p:nvPr userDrawn="1"/>
        </p:nvPicPr>
        <p:blipFill>
          <a:blip r:embed="rId3"/>
          <a:srcRect t="82201" b="5202"/>
          <a:stretch>
            <a:fillRect/>
          </a:stretch>
        </p:blipFill>
        <p:spPr bwMode="auto">
          <a:xfrm>
            <a:off x="179388" y="268288"/>
            <a:ext cx="3429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9" descr="FINAL_slogan design final_120416_2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740650" y="141288"/>
            <a:ext cx="1228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연결선 10"/>
          <p:cNvCxnSpPr/>
          <p:nvPr userDrawn="1"/>
        </p:nvCxnSpPr>
        <p:spPr>
          <a:xfrm>
            <a:off x="365125" y="3436938"/>
            <a:ext cx="205105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11"/>
          <p:cNvCxnSpPr/>
          <p:nvPr userDrawn="1"/>
        </p:nvCxnSpPr>
        <p:spPr>
          <a:xfrm>
            <a:off x="365125" y="3748088"/>
            <a:ext cx="205105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12"/>
          <p:cNvCxnSpPr/>
          <p:nvPr userDrawn="1"/>
        </p:nvCxnSpPr>
        <p:spPr>
          <a:xfrm>
            <a:off x="365125" y="4060825"/>
            <a:ext cx="205105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3"/>
          <p:cNvCxnSpPr/>
          <p:nvPr userDrawn="1"/>
        </p:nvCxnSpPr>
        <p:spPr>
          <a:xfrm>
            <a:off x="365125" y="4371975"/>
            <a:ext cx="2051050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23528" y="1597819"/>
            <a:ext cx="8134672" cy="1102519"/>
          </a:xfrm>
        </p:spPr>
        <p:txBody>
          <a:bodyPr>
            <a:normAutofit/>
          </a:bodyPr>
          <a:lstStyle>
            <a:lvl1pPr algn="l">
              <a:defRPr sz="32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23528" y="3096000"/>
            <a:ext cx="6400800" cy="339854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Click to edit Master subtitle style</a:t>
            </a:r>
          </a:p>
        </p:txBody>
      </p:sp>
      <p:sp>
        <p:nvSpPr>
          <p:cNvPr id="17" name="내용 개체 틀 16"/>
          <p:cNvSpPr>
            <a:spLocks noGrp="1"/>
          </p:cNvSpPr>
          <p:nvPr>
            <p:ph sz="quarter" idx="13"/>
          </p:nvPr>
        </p:nvSpPr>
        <p:spPr>
          <a:xfrm>
            <a:off x="323850" y="3724275"/>
            <a:ext cx="6335713" cy="360363"/>
          </a:xfrm>
        </p:spPr>
        <p:txBody>
          <a:bodyPr anchor="ctr"/>
          <a:lstStyle>
            <a:lvl1pPr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None/>
              <a:defRPr sz="1400"/>
            </a:lvl2pPr>
            <a:lvl3pPr>
              <a:buNone/>
              <a:defRPr sz="1400"/>
            </a:lvl3pPr>
            <a:lvl4pPr>
              <a:buNone/>
              <a:defRPr sz="1400"/>
            </a:lvl4pPr>
            <a:lvl5pPr>
              <a:buNone/>
              <a:defRPr sz="14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4F665-73B7-4D51-96DD-3B6192E93F84}" type="datetime1">
              <a:rPr lang="ko-KR" altLang="en-US"/>
              <a:pPr>
                <a:defRPr/>
              </a:pPr>
              <a:t>2013-02-03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EEF92-CAAA-49C1-838F-C5AA1B9B9D6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 userDrawn="1"/>
        </p:nvSpPr>
        <p:spPr>
          <a:xfrm>
            <a:off x="7308850" y="4845050"/>
            <a:ext cx="719138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fld id="{A2B5B43E-1E9A-4CA2-B5DB-E9591180A761}" type="slidenum">
              <a:rPr lang="ko-KR" altLang="en-US" sz="1000">
                <a:latin typeface="+mn-lt"/>
                <a:ea typeface="+mn-ea"/>
                <a:cs typeface="+mn-cs"/>
              </a:rPr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altLang="ko-KR" sz="1000" dirty="0">
                <a:latin typeface="+mn-lt"/>
                <a:ea typeface="+mn-ea"/>
                <a:cs typeface="+mn-cs"/>
              </a:rPr>
              <a:t>/30</a:t>
            </a:r>
            <a:endParaRPr lang="ko-KR" alt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그림 13" descr="FINAL_slogan design final_120416_2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8034338" y="4816475"/>
            <a:ext cx="8937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35" descr="stw.png"/>
          <p:cNvPicPr>
            <a:picLocks noChangeAspect="1"/>
          </p:cNvPicPr>
          <p:nvPr userDrawn="1"/>
        </p:nvPicPr>
        <p:blipFill>
          <a:blip r:embed="rId3"/>
          <a:srcRect l="64706" t="46219" r="2325" b="38800"/>
          <a:stretch>
            <a:fillRect/>
          </a:stretch>
        </p:blipFill>
        <p:spPr bwMode="auto">
          <a:xfrm>
            <a:off x="8064500" y="179388"/>
            <a:ext cx="95091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직선 연결선 45"/>
          <p:cNvCxnSpPr/>
          <p:nvPr userDrawn="1"/>
        </p:nvCxnSpPr>
        <p:spPr>
          <a:xfrm>
            <a:off x="1584325" y="627063"/>
            <a:ext cx="75596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http://www.agentvi.com/e-news/mslogo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19075"/>
            <a:ext cx="1368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2000" y="771550"/>
            <a:ext cx="2664000" cy="4232914"/>
          </a:xfrm>
        </p:spPr>
        <p:txBody>
          <a:bodyPr>
            <a:normAutofit/>
          </a:bodyPr>
          <a:lstStyle>
            <a:lvl1pPr marL="180975" indent="-180975" latinLnBrk="0">
              <a:lnSpc>
                <a:spcPct val="110000"/>
              </a:lnSpc>
              <a:spcBef>
                <a:spcPts val="600"/>
              </a:spcBef>
              <a:buFont typeface="+mj-lt"/>
              <a:buAutoNum type="arabicPeriod"/>
              <a:defRPr sz="1100" b="0"/>
            </a:lvl1pPr>
            <a:lvl2pPr marL="180975" indent="-95250" latinLnBrk="0">
              <a:lnSpc>
                <a:spcPct val="110000"/>
              </a:lnSpc>
              <a:spcBef>
                <a:spcPts val="300"/>
              </a:spcBef>
              <a:buFont typeface="Wingdings" pitchFamily="2" charset="2"/>
              <a:buChar char="§"/>
              <a:defRPr sz="1000" b="0" i="1"/>
            </a:lvl2pPr>
            <a:lvl3pPr marL="180975" indent="-180975" latinLnBrk="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  <a:defRPr sz="1100" b="0"/>
            </a:lvl3pPr>
            <a:lvl4pPr marL="180975" indent="-180975" latinLnBrk="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  <a:defRPr sz="1100" b="0"/>
            </a:lvl4pPr>
            <a:lvl5pPr marL="180975" indent="-180975" latinLnBrk="0">
              <a:lnSpc>
                <a:spcPct val="130000"/>
              </a:lnSpc>
              <a:spcBef>
                <a:spcPts val="600"/>
              </a:spcBef>
              <a:buFont typeface="+mj-lt"/>
              <a:buAutoNum type="arabicPeriod"/>
              <a:defRPr sz="1100" b="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추가 설명</a:t>
            </a:r>
            <a:endParaRPr lang="en-US" altLang="ko-KR" dirty="0" smtClean="0"/>
          </a:p>
          <a:p>
            <a:pPr lvl="0"/>
            <a:endParaRPr lang="ko-KR" altLang="en-US" dirty="0" smtClean="0"/>
          </a:p>
        </p:txBody>
      </p:sp>
      <p:sp>
        <p:nvSpPr>
          <p:cNvPr id="41" name="텍스트 개체 틀 40"/>
          <p:cNvSpPr>
            <a:spLocks noGrp="1"/>
          </p:cNvSpPr>
          <p:nvPr>
            <p:ph type="body" sz="quarter" idx="10"/>
          </p:nvPr>
        </p:nvSpPr>
        <p:spPr>
          <a:xfrm>
            <a:off x="1619175" y="108000"/>
            <a:ext cx="2016720" cy="540000"/>
          </a:xfrm>
        </p:spPr>
        <p:txBody>
          <a:bodyPr anchor="ctr"/>
          <a:lstStyle>
            <a:lvl1pPr>
              <a:buNone/>
              <a:defRPr sz="2400" b="1"/>
            </a:lvl1pPr>
            <a:lvl2pPr>
              <a:buNone/>
              <a:defRPr sz="2000"/>
            </a:lvl2pPr>
            <a:lvl3pPr>
              <a:buNone/>
              <a:defRPr sz="2000"/>
            </a:lvl3pPr>
            <a:lvl4pPr>
              <a:buNone/>
              <a:defRPr sz="2000"/>
            </a:lvl4pPr>
            <a:lvl5pPr>
              <a:buNone/>
              <a:defRPr sz="2000"/>
            </a:lvl5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3" name="텍스트 개체 틀 42"/>
          <p:cNvSpPr>
            <a:spLocks noGrp="1"/>
          </p:cNvSpPr>
          <p:nvPr>
            <p:ph type="body" sz="quarter" idx="11"/>
          </p:nvPr>
        </p:nvSpPr>
        <p:spPr>
          <a:xfrm>
            <a:off x="3635896" y="108000"/>
            <a:ext cx="5256584" cy="540000"/>
          </a:xfrm>
        </p:spPr>
        <p:txBody>
          <a:bodyPr anchor="ctr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B330B-D6E6-4834-8CF5-22037B835993}" type="datetime1">
              <a:rPr lang="ko-KR" altLang="en-US"/>
              <a:pPr>
                <a:defRPr/>
              </a:pPr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FDCB4-6C66-4273-B7E6-F3B9CA951F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5" descr="stw.png"/>
          <p:cNvPicPr>
            <a:picLocks noChangeAspect="1"/>
          </p:cNvPicPr>
          <p:nvPr userDrawn="1"/>
        </p:nvPicPr>
        <p:blipFill>
          <a:blip r:embed="rId2"/>
          <a:srcRect l="64706" t="46219" r="2325" b="38800"/>
          <a:stretch>
            <a:fillRect/>
          </a:stretch>
        </p:blipFill>
        <p:spPr bwMode="auto">
          <a:xfrm>
            <a:off x="8085138" y="123825"/>
            <a:ext cx="9509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직선 연결선 8"/>
          <p:cNvCxnSpPr/>
          <p:nvPr userDrawn="1"/>
        </p:nvCxnSpPr>
        <p:spPr>
          <a:xfrm>
            <a:off x="0" y="627063"/>
            <a:ext cx="9144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9"/>
          <p:cNvSpPr txBox="1"/>
          <p:nvPr userDrawn="1"/>
        </p:nvSpPr>
        <p:spPr>
          <a:xfrm>
            <a:off x="7308850" y="4845050"/>
            <a:ext cx="719138" cy="244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fld id="{176AC7BB-895F-4271-B6DD-6F0E4E9FF01A}" type="slidenum">
              <a:rPr lang="ko-KR" altLang="en-US" sz="1000">
                <a:latin typeface="+mn-lt"/>
                <a:ea typeface="+mn-ea"/>
                <a:cs typeface="+mn-cs"/>
              </a:rPr>
              <a:pPr algn="ctr" fontAlgn="auto" latinLnBrk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altLang="ko-KR" sz="1000" dirty="0">
                <a:latin typeface="+mn-lt"/>
                <a:ea typeface="+mn-ea"/>
                <a:cs typeface="+mn-cs"/>
              </a:rPr>
              <a:t>/30</a:t>
            </a:r>
            <a:endParaRPr lang="ko-KR" altLang="en-US" sz="10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그림 10" descr="FINAL_slogan design final_120416_2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034338" y="4816475"/>
            <a:ext cx="8937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540000"/>
          </a:xfrm>
        </p:spPr>
        <p:txBody>
          <a:bodyPr>
            <a:noAutofit/>
          </a:bodyPr>
          <a:lstStyle>
            <a:lvl1pPr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87B5-E167-4A4C-80D9-AC32898695B6}" type="datetime1">
              <a:rPr lang="ko-KR" altLang="en-US"/>
              <a:pPr>
                <a:defRPr/>
              </a:pPr>
              <a:t>2013-02-03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0D5BC-0C4E-4A23-9AC8-18191B777CBB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FDB9D15-7A1F-445B-A161-08BD36831D95}" type="datetime1">
              <a:rPr lang="ko-KR" altLang="en-US"/>
              <a:pPr>
                <a:defRPr/>
              </a:pPr>
              <a:t>2013-02-03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 latinLnBrk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3409BF-18D6-44C9-8969-F4883E2456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2" r:id="rId3"/>
    <p:sldLayoutId id="2147483656" r:id="rId4"/>
    <p:sldLayoutId id="2147483653" r:id="rId5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제목 1"/>
          <p:cNvSpPr>
            <a:spLocks noGrp="1"/>
          </p:cNvSpPr>
          <p:nvPr>
            <p:ph type="ctrTitle"/>
          </p:nvPr>
        </p:nvSpPr>
        <p:spPr>
          <a:xfrm>
            <a:off x="323850" y="1419225"/>
            <a:ext cx="8134350" cy="1512888"/>
          </a:xfrm>
        </p:spPr>
        <p:txBody>
          <a:bodyPr anchor="t"/>
          <a:lstStyle/>
          <a:p>
            <a:pPr eaLnBrk="1" hangingPunct="1"/>
            <a:r>
              <a:rPr lang="pl-PL" altLang="ko-KR" sz="2400" smtClean="0">
                <a:latin typeface="Scada" pitchFamily="2" charset="0"/>
              </a:rPr>
              <a:t>Kamery </a:t>
            </a:r>
            <a:r>
              <a:rPr lang="en-US" altLang="ko-KR" sz="2400" smtClean="0">
                <a:latin typeface="Scada" pitchFamily="2" charset="0"/>
              </a:rPr>
              <a:t>SAMSUNG Techwin &amp;</a:t>
            </a:r>
            <a:br>
              <a:rPr lang="en-US" altLang="ko-KR" sz="2400" smtClean="0">
                <a:latin typeface="Scada" pitchFamily="2" charset="0"/>
              </a:rPr>
            </a:br>
            <a:endParaRPr lang="ko-KR" altLang="en-US" sz="2400" smtClean="0">
              <a:solidFill>
                <a:schemeClr val="accent1"/>
              </a:solidFill>
              <a:latin typeface="Scada" pitchFamily="2" charset="0"/>
            </a:endParaRPr>
          </a:p>
        </p:txBody>
      </p:sp>
      <p:sp>
        <p:nvSpPr>
          <p:cNvPr id="9218" name="부제목 5"/>
          <p:cNvSpPr>
            <a:spLocks noGrp="1"/>
          </p:cNvSpPr>
          <p:nvPr>
            <p:ph type="subTitle" idx="1"/>
          </p:nvPr>
        </p:nvSpPr>
        <p:spPr>
          <a:xfrm>
            <a:off x="323850" y="3095625"/>
            <a:ext cx="6400800" cy="3397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pl-PL" altLang="ko-KR" sz="1900" smtClean="0"/>
              <a:t>Instrukcja szybkiej instalacji</a:t>
            </a:r>
            <a:endParaRPr lang="en-US" altLang="ko-KR" sz="1900" smtClean="0"/>
          </a:p>
          <a:p>
            <a:pPr eaLnBrk="1" hangingPunct="1">
              <a:lnSpc>
                <a:spcPct val="80000"/>
              </a:lnSpc>
            </a:pPr>
            <a:endParaRPr lang="en-US" altLang="ko-KR" sz="1900" smtClean="0"/>
          </a:p>
          <a:p>
            <a:pPr eaLnBrk="1" hangingPunct="1">
              <a:lnSpc>
                <a:spcPct val="80000"/>
              </a:lnSpc>
            </a:pPr>
            <a:endParaRPr lang="ko-KR" altLang="en-US" sz="1900" smtClean="0"/>
          </a:p>
        </p:txBody>
      </p:sp>
      <p:sp>
        <p:nvSpPr>
          <p:cNvPr id="9219" name="내용 개체 틀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1" hangingPunct="1"/>
            <a:r>
              <a:rPr lang="pl-PL" altLang="ko-KR" smtClean="0">
                <a:solidFill>
                  <a:srgbClr val="404040"/>
                </a:solidFill>
              </a:rPr>
              <a:t>Wersja</a:t>
            </a:r>
            <a:r>
              <a:rPr lang="en-US" altLang="ko-KR" smtClean="0">
                <a:solidFill>
                  <a:srgbClr val="404040"/>
                </a:solidFill>
              </a:rPr>
              <a:t>-00</a:t>
            </a:r>
            <a:endParaRPr lang="ko-KR" altLang="en-US" smtClean="0">
              <a:solidFill>
                <a:srgbClr val="404040"/>
              </a:solidFill>
            </a:endParaRPr>
          </a:p>
        </p:txBody>
      </p:sp>
      <p:pic>
        <p:nvPicPr>
          <p:cNvPr id="9220" name="Picture 2" descr="http://www.agentvi.com/e-news/ms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1995488"/>
            <a:ext cx="2654300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w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Cameras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drzewie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recorder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pl-PL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zakładkę 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Scheduler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górze panelu 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Camera Settings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swoją kamerę z listy rozwijalnej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Camera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pl-PL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Skonfiguruj harmonogram wybranej kamery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zatwierdzenia.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8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520950" cy="53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en-US" altLang="ko-K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459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924300" y="107950"/>
            <a:ext cx="496887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harmonogramu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a090354\Desktop\마일스톤\13.png"/>
          <p:cNvPicPr>
            <a:picLocks noGrp="1" noChangeAspect="1" noChangeArrowheads="1"/>
          </p:cNvPicPr>
          <p:nvPr/>
        </p:nvPicPr>
        <p:blipFill>
          <a:blip r:embed="rId3"/>
          <a:srcRect b="41246"/>
          <a:stretch>
            <a:fillRect/>
          </a:stretch>
        </p:blipFill>
        <p:spPr bwMode="auto">
          <a:xfrm>
            <a:off x="2786063" y="785813"/>
            <a:ext cx="5857875" cy="28765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461" name="그림 5" descr="7-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8150" y="3292475"/>
            <a:ext cx="363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5214938" y="1106488"/>
            <a:ext cx="1500187" cy="179387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000625" y="928688"/>
            <a:ext cx="500063" cy="179387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857500" y="1643063"/>
            <a:ext cx="714375" cy="21431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내용 개체 틀 1"/>
          <p:cNvSpPr>
            <a:spLocks noGrp="1"/>
          </p:cNvSpPr>
          <p:nvPr>
            <p:ph idx="4294967295"/>
          </p:nvPr>
        </p:nvSpPr>
        <p:spPr>
          <a:xfrm>
            <a:off x="-684213" y="787400"/>
            <a:ext cx="3167063" cy="4232275"/>
          </a:xfrm>
        </p:spPr>
        <p:txBody>
          <a:bodyPr/>
          <a:lstStyle/>
          <a:p>
            <a:pPr lvl="2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pl-PL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</a:t>
            </a:r>
            <a:r>
              <a:rPr lang="en-US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lvl="2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pl-PL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w </a:t>
            </a:r>
            <a:r>
              <a:rPr lang="en-US" altLang="ko-KR" sz="11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Cameras</a:t>
            </a:r>
            <a:r>
              <a:rPr lang="en-US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drzewie </a:t>
            </a:r>
            <a:r>
              <a:rPr lang="en-US" altLang="ko-KR" sz="11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recorder</a:t>
            </a:r>
            <a:r>
              <a:rPr lang="en-US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lvl="2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pl-PL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zakładkę </a:t>
            </a:r>
            <a:r>
              <a:rPr lang="en-US" altLang="ko-KR" sz="11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Motion Detection</a:t>
            </a:r>
            <a:r>
              <a:rPr lang="en-US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górze panelu</a:t>
            </a:r>
            <a:r>
              <a:rPr lang="pl-PL" altLang="ko-KR" sz="1100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Camera Settings</a:t>
            </a:r>
            <a:r>
              <a:rPr lang="en-US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lvl="2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pl-PL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swoją kamerę z listy rozwijalnej </a:t>
            </a:r>
            <a:r>
              <a:rPr lang="en-US" altLang="ko-KR" sz="11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Camera</a:t>
            </a:r>
            <a:r>
              <a:rPr lang="en-US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lvl="2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pl-PL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Dokonaj stosownej konfiguracji każdej z opcji</a:t>
            </a:r>
            <a:r>
              <a:rPr lang="en-US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lvl="2" eaLnBrk="1" latinLnBrk="0" hangingPunct="1">
              <a:lnSpc>
                <a:spcPct val="110000"/>
              </a:lnSpc>
              <a:spcBef>
                <a:spcPts val="600"/>
              </a:spcBef>
              <a:buFont typeface="Calibri" pitchFamily="34" charset="0"/>
              <a:buAutoNum type="arabicPeriod"/>
            </a:pPr>
            <a:r>
              <a:rPr lang="pl-PL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zatwierdzenia</a:t>
            </a:r>
            <a:r>
              <a:rPr lang="en-US" altLang="ko-KR" sz="11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ko-KR" altLang="en-US" sz="11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4" name="텍스트 개체 틀 2"/>
          <p:cNvSpPr>
            <a:spLocks noGrp="1"/>
          </p:cNvSpPr>
          <p:nvPr>
            <p:ph type="body" sz="quarter" idx="4294967295"/>
          </p:nvPr>
        </p:nvSpPr>
        <p:spPr>
          <a:xfrm>
            <a:off x="1619250" y="107950"/>
            <a:ext cx="2376488" cy="539750"/>
          </a:xfrm>
        </p:spPr>
        <p:txBody>
          <a:bodyPr anchor="ctr"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pl-PL" altLang="ko-KR" sz="20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en-US" altLang="ko-KR" sz="20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5" name="텍스트 개체 틀 3"/>
          <p:cNvSpPr>
            <a:spLocks noGrp="1"/>
          </p:cNvSpPr>
          <p:nvPr>
            <p:ph type="body" sz="quarter" idx="4294967295"/>
          </p:nvPr>
        </p:nvSpPr>
        <p:spPr>
          <a:xfrm>
            <a:off x="4067175" y="107950"/>
            <a:ext cx="4826000" cy="539750"/>
          </a:xfrm>
        </p:spPr>
        <p:txBody>
          <a:bodyPr anchor="ctr"/>
          <a:lstStyle/>
          <a:p>
            <a:pPr eaLnBrk="1" hangingPunct="1">
              <a:buFont typeface="Arial" charset="0"/>
              <a:buNone/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detekcji ruchu</a:t>
            </a:r>
            <a:endParaRPr lang="ko-KR" altLang="en-US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a090354\Desktop\마일스톤\13.png"/>
          <p:cNvPicPr>
            <a:picLocks noGrp="1" noChangeAspect="1" noChangeArrowheads="1"/>
          </p:cNvPicPr>
          <p:nvPr/>
        </p:nvPicPr>
        <p:blipFill>
          <a:blip r:embed="rId2"/>
          <a:srcRect r="5776" b="35088"/>
          <a:stretch>
            <a:fillRect/>
          </a:stretch>
        </p:blipFill>
        <p:spPr bwMode="auto">
          <a:xfrm>
            <a:off x="2857500" y="785813"/>
            <a:ext cx="5857875" cy="3286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직사각형 5"/>
          <p:cNvSpPr/>
          <p:nvPr/>
        </p:nvSpPr>
        <p:spPr>
          <a:xfrm>
            <a:off x="5429250" y="1071563"/>
            <a:ext cx="1509713" cy="223837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4357688" y="857250"/>
            <a:ext cx="622300" cy="223838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928938" y="1643063"/>
            <a:ext cx="887412" cy="19526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8440" name="그림 8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724275"/>
            <a:ext cx="363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내용 개체 틀 1"/>
          <p:cNvSpPr>
            <a:spLocks noGrp="1"/>
          </p:cNvSpPr>
          <p:nvPr>
            <p:ph idx="1"/>
          </p:nvPr>
        </p:nvSpPr>
        <p:spPr>
          <a:xfrm>
            <a:off x="-684213" y="771525"/>
            <a:ext cx="3455988" cy="2592388"/>
          </a:xfrm>
        </p:spPr>
        <p:txBody>
          <a:bodyPr/>
          <a:lstStyle/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w 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Audio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 drzewie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recorder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endParaRPr lang="pl-PL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Skonfiguruj status wejścia/wyjścia audio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czas opóźnienia oraz kompresję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zatwierdzenia.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6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376488" cy="53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en-US" altLang="ko-K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507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924300" y="107950"/>
            <a:ext cx="496887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a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udio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a090354\Desktop\마일스톤\13.png"/>
          <p:cNvPicPr>
            <a:picLocks noGrp="1"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500" y="785813"/>
            <a:ext cx="4241800" cy="40052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509" name="그림 5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0175" y="2643188"/>
            <a:ext cx="363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2928938" y="1643063"/>
            <a:ext cx="714375" cy="21431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내용 개체 틀 1"/>
          <p:cNvSpPr>
            <a:spLocks noGrp="1"/>
          </p:cNvSpPr>
          <p:nvPr>
            <p:ph idx="1"/>
          </p:nvPr>
        </p:nvSpPr>
        <p:spPr>
          <a:xfrm>
            <a:off x="-684213" y="771525"/>
            <a:ext cx="3311526" cy="4232275"/>
          </a:xfrm>
        </p:spPr>
        <p:txBody>
          <a:bodyPr/>
          <a:lstStyle/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w 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Audio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 drzewie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recorde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zakładkę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Audio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Detection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panelu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Audio Settings ‘Local recorder’.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Skonfiguruj i przetestuj siłę sygnału w każdym z kanałów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zatwierdzenia.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0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376488" cy="53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en-US" altLang="ko-K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531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924300" y="107950"/>
            <a:ext cx="496887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a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udio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a090354\Desktop\마일스톤\13.png"/>
          <p:cNvPicPr>
            <a:picLocks noGrp="1" noChangeAspect="1" noChangeArrowheads="1"/>
          </p:cNvPicPr>
          <p:nvPr/>
        </p:nvPicPr>
        <p:blipFill>
          <a:blip r:embed="rId2"/>
          <a:srcRect b="54533"/>
          <a:stretch>
            <a:fillRect/>
          </a:stretch>
        </p:blipFill>
        <p:spPr bwMode="auto">
          <a:xfrm>
            <a:off x="3071813" y="785813"/>
            <a:ext cx="5370512" cy="3000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3" name="그림 5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076575"/>
            <a:ext cx="363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2928938" y="1571625"/>
            <a:ext cx="5643562" cy="1928813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9000" y="928688"/>
            <a:ext cx="642938" cy="179387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090354\Desktop\마일스톤\13.png"/>
          <p:cNvPicPr>
            <a:picLocks noGrp="1"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8938" y="785813"/>
            <a:ext cx="4429125" cy="40719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554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stronie.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na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Digital I/O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drzewie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zakładkę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Inputs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górze panelu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Digital I/O.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Wskaż wejście, które chcesz konfigurować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stan aktywny dla tego wejścia w kamerze.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zatwierdzenia.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5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520950" cy="53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en-US" altLang="ko-K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556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995738" y="107950"/>
            <a:ext cx="4897437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Konfiguracja cyfrowego wejścia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3557" name="그림 5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3076575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143375" y="3857625"/>
            <a:ext cx="1714500" cy="857250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286250" y="857250"/>
            <a:ext cx="357188" cy="179388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000375" y="1643063"/>
            <a:ext cx="714375" cy="21431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내용 개체 틀 1"/>
          <p:cNvSpPr>
            <a:spLocks noGrp="1"/>
          </p:cNvSpPr>
          <p:nvPr>
            <p:ph idx="1"/>
          </p:nvPr>
        </p:nvSpPr>
        <p:spPr>
          <a:xfrm>
            <a:off x="-612775" y="771525"/>
            <a:ext cx="3167063" cy="4232275"/>
          </a:xfrm>
        </p:spPr>
        <p:txBody>
          <a:bodyPr/>
          <a:lstStyle/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stronie.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na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Digital I/O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gałęzi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zakładkę 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Outputs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górze panelu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Digital I/O.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Wskaż wyjście, które chcesz konfigurować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stan aktywny dla tego wyjścia w kamerze.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potwierdzenia.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buFont typeface="Calibri" pitchFamily="34" charset="0"/>
              <a:buAutoNum type="arabicPeriod"/>
            </a:pP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8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520950" cy="53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en-US" altLang="ko-K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579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922713" y="107950"/>
            <a:ext cx="50419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Konfiguracja cyfrowego wyjścia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a090354\Desktop\마일스톤\13.png"/>
          <p:cNvPicPr>
            <a:picLocks noGrp="1"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500" y="785813"/>
            <a:ext cx="4402138" cy="41433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81" name="그림 5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3435350"/>
            <a:ext cx="363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071938" y="3857625"/>
            <a:ext cx="1714500" cy="857250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429125" y="857250"/>
            <a:ext cx="357188" cy="179388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3000375" y="1714500"/>
            <a:ext cx="714375" cy="214313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내용 개체 틀 1"/>
          <p:cNvSpPr>
            <a:spLocks noGrp="1"/>
          </p:cNvSpPr>
          <p:nvPr>
            <p:ph idx="1"/>
          </p:nvPr>
        </p:nvSpPr>
        <p:spPr>
          <a:xfrm>
            <a:off x="250825" y="787400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w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Alarms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drzewie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recorder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klawisz dodawania u dołu panelu i dodaj nowy alarm.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pl-PL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pl-PL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zatwierdzenia.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None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ko-KR" altLang="en-US" smtClean="0"/>
          </a:p>
        </p:txBody>
      </p:sp>
      <p:sp>
        <p:nvSpPr>
          <p:cNvPr id="25602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520950" cy="53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en-US" altLang="ko-K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603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995738" y="107950"/>
            <a:ext cx="4897437" cy="539750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Alarm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Dodawanie alarmów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a090354\Desktop\마일스톤\13.png"/>
          <p:cNvPicPr>
            <a:picLocks noGrp="1"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28938" y="785813"/>
            <a:ext cx="4714875" cy="4048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05" name="그림 6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0" y="2932113"/>
            <a:ext cx="363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그림 7" descr="7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2139950"/>
            <a:ext cx="32385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3714750" y="4587875"/>
            <a:ext cx="357188" cy="179388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000375" y="1944688"/>
            <a:ext cx="714375" cy="21431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cxnSp>
        <p:nvCxnSpPr>
          <p:cNvPr id="12" name="Shape 11"/>
          <p:cNvCxnSpPr>
            <a:cxnSpLocks noChangeShapeType="1"/>
            <a:endCxn id="0" idx="3"/>
          </p:cNvCxnSpPr>
          <p:nvPr/>
        </p:nvCxnSpPr>
        <p:spPr bwMode="auto">
          <a:xfrm rot="5400000" flipH="1">
            <a:off x="1669256" y="2639219"/>
            <a:ext cx="2414588" cy="1676400"/>
          </a:xfrm>
          <a:prstGeom prst="bentConnector2">
            <a:avLst/>
          </a:prstGeom>
          <a:noFill/>
          <a:ln w="25400" algn="ctr">
            <a:solidFill>
              <a:srgbClr val="9BBB59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내용 개체 틀 1"/>
          <p:cNvSpPr>
            <a:spLocks noGrp="1"/>
          </p:cNvSpPr>
          <p:nvPr>
            <p:ph idx="1"/>
          </p:nvPr>
        </p:nvSpPr>
        <p:spPr>
          <a:xfrm>
            <a:off x="-612775" y="771525"/>
            <a:ext cx="3311525" cy="4232275"/>
          </a:xfrm>
        </p:spPr>
        <p:txBody>
          <a:bodyPr/>
          <a:lstStyle/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w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Alarms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drzewie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recorder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ybierz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zakładkę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Trigger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 góry panelu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Alarm Configuration. 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kamerę i zdarzenie jakie ma być źródłem alarmu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zatwierdzenia.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6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376488" cy="53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en-US" altLang="ko-K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627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995738" y="107950"/>
            <a:ext cx="4897437" cy="539750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Alarm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Wyzwalanie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a090354\Desktop\마일스톤\13.png"/>
          <p:cNvPicPr>
            <a:picLocks noGrp="1" noChangeAspect="1" noChangeArrowheads="1"/>
          </p:cNvPicPr>
          <p:nvPr/>
        </p:nvPicPr>
        <p:blipFill>
          <a:blip r:embed="rId2"/>
          <a:srcRect b="46728"/>
          <a:stretch>
            <a:fillRect/>
          </a:stretch>
        </p:blipFill>
        <p:spPr bwMode="auto">
          <a:xfrm>
            <a:off x="2928938" y="785813"/>
            <a:ext cx="5892800" cy="242887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29" name="그림 5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003550"/>
            <a:ext cx="363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071938" y="892175"/>
            <a:ext cx="357187" cy="179388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000375" y="2143125"/>
            <a:ext cx="714375" cy="214313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>
          <a:xfrm>
            <a:off x="395288" y="3005138"/>
            <a:ext cx="2592387" cy="1438275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>
              <a:lnSpc>
                <a:spcPct val="133000"/>
              </a:lnSpc>
              <a:buFont typeface="Wingdings" pitchFamily="2" charset="2"/>
              <a:buChar char="ü"/>
              <a:defRPr/>
            </a:pPr>
            <a:r>
              <a:rPr lang="pl-PL" altLang="ko-KR" sz="1000" i="1">
                <a:solidFill>
                  <a:schemeClr val="tx1"/>
                </a:solidFill>
                <a:cs typeface="맑은 고딕"/>
              </a:rPr>
              <a:t>Jest </a:t>
            </a:r>
            <a:r>
              <a:rPr lang="en-US" altLang="ko-KR" sz="1000" i="1">
                <a:solidFill>
                  <a:schemeClr val="tx1"/>
                </a:solidFill>
                <a:cs typeface="맑은 고딕"/>
              </a:rPr>
              <a:t>5 typ</a:t>
            </a:r>
            <a:r>
              <a:rPr lang="pl-PL" altLang="ko-KR" sz="1000" i="1">
                <a:solidFill>
                  <a:schemeClr val="tx1"/>
                </a:solidFill>
                <a:cs typeface="맑은 고딕"/>
              </a:rPr>
              <a:t>ów reakcji na powstanie alarmu: nagrywanie kamery (Camera recording)</a:t>
            </a:r>
            <a:r>
              <a:rPr lang="en-US" altLang="ko-KR" sz="1000" i="1">
                <a:solidFill>
                  <a:schemeClr val="tx1"/>
                </a:solidFill>
                <a:cs typeface="맑은 고딕"/>
              </a:rPr>
              <a:t>, </a:t>
            </a:r>
            <a:r>
              <a:rPr lang="pl-PL" altLang="ko-KR" sz="1000" i="1">
                <a:solidFill>
                  <a:schemeClr val="tx1"/>
                </a:solidFill>
                <a:cs typeface="맑은 고딕"/>
              </a:rPr>
              <a:t>nagrywanie audio (Audio recording)</a:t>
            </a:r>
            <a:r>
              <a:rPr lang="en-US" altLang="ko-KR" sz="1000" i="1">
                <a:solidFill>
                  <a:schemeClr val="tx1"/>
                </a:solidFill>
                <a:cs typeface="맑은 고딕"/>
              </a:rPr>
              <a:t>, </a:t>
            </a:r>
            <a:r>
              <a:rPr lang="pl-PL" altLang="ko-KR" sz="1000" i="1">
                <a:solidFill>
                  <a:schemeClr val="tx1"/>
                </a:solidFill>
                <a:cs typeface="맑은 고딕"/>
              </a:rPr>
              <a:t>aktywacja cyfrowego wyjścia (</a:t>
            </a:r>
            <a:r>
              <a:rPr lang="en-US" altLang="ko-KR" sz="1000" i="1">
                <a:solidFill>
                  <a:schemeClr val="tx1"/>
                </a:solidFill>
                <a:cs typeface="맑은 고딕"/>
              </a:rPr>
              <a:t>Digital output</a:t>
            </a:r>
            <a:r>
              <a:rPr lang="pl-PL" altLang="ko-KR" sz="1000" i="1">
                <a:solidFill>
                  <a:schemeClr val="tx1"/>
                </a:solidFill>
                <a:cs typeface="맑은 고딕"/>
              </a:rPr>
              <a:t>)</a:t>
            </a:r>
            <a:r>
              <a:rPr lang="en-US" altLang="ko-KR" sz="1000" i="1">
                <a:solidFill>
                  <a:schemeClr val="tx1"/>
                </a:solidFill>
                <a:cs typeface="맑은 고딕"/>
              </a:rPr>
              <a:t>, </a:t>
            </a:r>
            <a:r>
              <a:rPr lang="pl-PL" altLang="ko-KR" sz="1000" i="1">
                <a:solidFill>
                  <a:schemeClr val="tx1"/>
                </a:solidFill>
                <a:cs typeface="맑은 고딕"/>
              </a:rPr>
              <a:t>zamaskowanie detekcji ruchu (</a:t>
            </a:r>
            <a:r>
              <a:rPr lang="en-US" altLang="ko-KR" sz="1000" i="1">
                <a:solidFill>
                  <a:schemeClr val="tx1"/>
                </a:solidFill>
                <a:cs typeface="맑은 고딕"/>
              </a:rPr>
              <a:t>Set motion detection mask</a:t>
            </a:r>
            <a:r>
              <a:rPr lang="pl-PL" altLang="ko-KR" sz="1000" i="1">
                <a:solidFill>
                  <a:schemeClr val="tx1"/>
                </a:solidFill>
                <a:cs typeface="맑은 고딕"/>
              </a:rPr>
              <a:t>)</a:t>
            </a:r>
            <a:r>
              <a:rPr lang="en-US" altLang="ko-KR" sz="1000" i="1">
                <a:solidFill>
                  <a:schemeClr val="tx1"/>
                </a:solidFill>
                <a:cs typeface="맑은 고딕"/>
              </a:rPr>
              <a:t> </a:t>
            </a:r>
            <a:r>
              <a:rPr lang="pl-PL" altLang="ko-KR" sz="1000" i="1">
                <a:solidFill>
                  <a:schemeClr val="tx1"/>
                </a:solidFill>
                <a:cs typeface="맑은 고딕"/>
              </a:rPr>
              <a:t>i wysłanie wiadomości e-mail (S</a:t>
            </a:r>
            <a:r>
              <a:rPr lang="en-US" altLang="ko-KR" sz="1000" i="1">
                <a:solidFill>
                  <a:schemeClr val="tx1"/>
                </a:solidFill>
                <a:cs typeface="맑은 고딕"/>
              </a:rPr>
              <a:t>end e-mail</a:t>
            </a:r>
            <a:r>
              <a:rPr lang="pl-PL" altLang="ko-KR" sz="1000" i="1">
                <a:solidFill>
                  <a:schemeClr val="tx1"/>
                </a:solidFill>
                <a:cs typeface="맑은 고딕"/>
              </a:rPr>
              <a:t>)</a:t>
            </a:r>
            <a:r>
              <a:rPr lang="en-US" altLang="ko-KR" sz="1000" i="1">
                <a:solidFill>
                  <a:schemeClr val="tx1"/>
                </a:solidFill>
                <a:cs typeface="맑은 고딕"/>
              </a:rPr>
              <a:t>.</a:t>
            </a:r>
          </a:p>
        </p:txBody>
      </p:sp>
      <p:sp>
        <p:nvSpPr>
          <p:cNvPr id="27650" name="내용 개체 틀 1"/>
          <p:cNvSpPr>
            <a:spLocks noGrp="1"/>
          </p:cNvSpPr>
          <p:nvPr>
            <p:ph idx="1"/>
          </p:nvPr>
        </p:nvSpPr>
        <p:spPr>
          <a:xfrm>
            <a:off x="-612775" y="771525"/>
            <a:ext cx="3095625" cy="4232275"/>
          </a:xfrm>
        </p:spPr>
        <p:txBody>
          <a:bodyPr/>
          <a:lstStyle/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w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Alarms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drzewie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recorder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ybierz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zakładkę 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Actions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 góry panelu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Alarm Configuration. 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akcję alarmową z menu rozwijalnego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endParaRPr lang="pl-PL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endParaRPr lang="pl-PL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endParaRPr lang="pl-PL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zatwierdzenia.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1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447925" cy="53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ko-KR" altLang="en-US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652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995738" y="107950"/>
            <a:ext cx="4897437" cy="539750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Alarm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Reakcje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a090354\Desktop\마일스톤\13.png"/>
          <p:cNvPicPr>
            <a:picLocks noGrp="1" noChangeAspect="1" noChangeArrowheads="1"/>
          </p:cNvPicPr>
          <p:nvPr/>
        </p:nvPicPr>
        <p:blipFill>
          <a:blip r:embed="rId2"/>
          <a:srcRect r="11551" b="56768"/>
          <a:stretch>
            <a:fillRect/>
          </a:stretch>
        </p:blipFill>
        <p:spPr bwMode="auto">
          <a:xfrm>
            <a:off x="3000375" y="785813"/>
            <a:ext cx="5470525" cy="20002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654" name="그림 7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4803775"/>
            <a:ext cx="363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직사각형 8"/>
          <p:cNvSpPr/>
          <p:nvPr/>
        </p:nvSpPr>
        <p:spPr>
          <a:xfrm>
            <a:off x="4643438" y="820738"/>
            <a:ext cx="357187" cy="179387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3071813" y="2143125"/>
            <a:ext cx="714375" cy="214313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4286250" y="1071563"/>
            <a:ext cx="1500188" cy="785812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내용 개체 틀 1"/>
          <p:cNvSpPr>
            <a:spLocks noGrp="1"/>
          </p:cNvSpPr>
          <p:nvPr>
            <p:ph idx="1"/>
          </p:nvPr>
        </p:nvSpPr>
        <p:spPr>
          <a:xfrm>
            <a:off x="-612775" y="771525"/>
            <a:ext cx="3382963" cy="4232275"/>
          </a:xfrm>
        </p:spPr>
        <p:txBody>
          <a:bodyPr/>
          <a:lstStyle/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w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Alarms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drzewie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recorder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Wskaż zakładkę 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Calendar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 góry panelu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Alarm Configuration. 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Skonfiguruj harmonogram alarmu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pl-PL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zatwierdzenia.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4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520950" cy="53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en-US" altLang="ko-K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675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924300" y="107950"/>
            <a:ext cx="4968875" cy="539750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Alarm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: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Kalendarz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a090354\Desktop\마일스톤\13.png"/>
          <p:cNvPicPr>
            <a:picLocks noGrp="1" noChangeAspect="1" noChangeArrowheads="1"/>
          </p:cNvPicPr>
          <p:nvPr/>
        </p:nvPicPr>
        <p:blipFill>
          <a:blip r:embed="rId2"/>
          <a:srcRect r="4683" b="45088"/>
          <a:stretch>
            <a:fillRect/>
          </a:stretch>
        </p:blipFill>
        <p:spPr bwMode="auto">
          <a:xfrm>
            <a:off x="2928938" y="785813"/>
            <a:ext cx="5715000" cy="26558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77" name="그림 5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859088"/>
            <a:ext cx="363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4929188" y="857250"/>
            <a:ext cx="357187" cy="179388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071813" y="2214563"/>
            <a:ext cx="714375" cy="21431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286250" y="1143000"/>
            <a:ext cx="4286250" cy="2214563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제목 8"/>
          <p:cNvSpPr>
            <a:spLocks noGrp="1"/>
          </p:cNvSpPr>
          <p:nvPr>
            <p:ph type="title"/>
          </p:nvPr>
        </p:nvSpPr>
        <p:spPr>
          <a:xfrm>
            <a:off x="457200" y="123825"/>
            <a:ext cx="82296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Zawartość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 instrukcji</a:t>
            </a:r>
            <a:endParaRPr lang="en-US" altLang="ko-KR" smtClean="0">
              <a:latin typeface="Arial" charset="0"/>
              <a:ea typeface="Gulim" pitchFamily="34" charset="-127"/>
              <a:cs typeface="Arial Unicode MS" pitchFamily="34" charset="-128"/>
            </a:endParaRPr>
          </a:p>
        </p:txBody>
      </p:sp>
      <p:grpSp>
        <p:nvGrpSpPr>
          <p:cNvPr id="10242" name="Group 13"/>
          <p:cNvGrpSpPr>
            <a:grpSpLocks/>
          </p:cNvGrpSpPr>
          <p:nvPr/>
        </p:nvGrpSpPr>
        <p:grpSpPr bwMode="auto">
          <a:xfrm>
            <a:off x="468313" y="835025"/>
            <a:ext cx="8280400" cy="3994150"/>
            <a:chOff x="295" y="526"/>
            <a:chExt cx="5216" cy="2516"/>
          </a:xfrm>
        </p:grpSpPr>
        <p:sp>
          <p:nvSpPr>
            <p:cNvPr id="10243" name="TextBox 10"/>
            <p:cNvSpPr txBox="1">
              <a:spLocks noChangeArrowheads="1"/>
            </p:cNvSpPr>
            <p:nvPr/>
          </p:nvSpPr>
          <p:spPr bwMode="auto">
            <a:xfrm>
              <a:off x="295" y="1038"/>
              <a:ext cx="1221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4F622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Aby zainstalować </a:t>
              </a:r>
              <a:r>
                <a:rPr lang="en-US" altLang="ko-KR" sz="1100" b="1">
                  <a:solidFill>
                    <a:srgbClr val="4F622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DVMS</a:t>
              </a: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en-US" altLang="ko-KR" sz="1100" b="1">
                  <a:solidFill>
                    <a:srgbClr val="4F622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</a:t>
              </a:r>
              <a:r>
                <a:rPr lang="pl-PL" altLang="ko-KR" sz="1100" b="1">
                  <a:solidFill>
                    <a:srgbClr val="4F622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ktywacja klucza licencyjnego</a:t>
              </a:r>
              <a:endParaRPr lang="en-US" altLang="ko-KR" sz="1100" b="1">
                <a:solidFill>
                  <a:srgbClr val="4F62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4F622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Instalacja sterownika (driver) Samsung</a:t>
              </a:r>
              <a:endParaRPr lang="en-US" altLang="ko-KR" sz="1100" b="1">
                <a:solidFill>
                  <a:srgbClr val="4F622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244" name="TextBox 11"/>
            <p:cNvSpPr txBox="1">
              <a:spLocks noChangeArrowheads="1"/>
            </p:cNvSpPr>
            <p:nvPr/>
          </p:nvSpPr>
          <p:spPr bwMode="auto">
            <a:xfrm>
              <a:off x="1502" y="1030"/>
              <a:ext cx="1276" cy="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2159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Ręczne dodanie kamery</a:t>
              </a:r>
              <a:endParaRPr lang="en-US" altLang="ko-KR" sz="1100" b="1">
                <a:solidFill>
                  <a:srgbClr val="2159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2159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Dodanie kamery za pomocą A</a:t>
              </a:r>
              <a:r>
                <a:rPr lang="en-US" altLang="ko-KR" sz="1100" b="1">
                  <a:solidFill>
                    <a:srgbClr val="215968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uto Discovery</a:t>
              </a:r>
              <a:endParaRPr lang="ko-KR" altLang="en-US" sz="1100" b="1">
                <a:solidFill>
                  <a:srgbClr val="215968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245" name="TextBox 12"/>
            <p:cNvSpPr txBox="1">
              <a:spLocks noChangeArrowheads="1"/>
            </p:cNvSpPr>
            <p:nvPr/>
          </p:nvSpPr>
          <p:spPr bwMode="auto">
            <a:xfrm>
              <a:off x="2764" y="1030"/>
              <a:ext cx="1525" cy="2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Ustawienia ogólne</a:t>
              </a:r>
              <a:endParaRPr lang="en-US" altLang="ko-KR" sz="11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Ustawienia detekcji ruchu</a:t>
              </a:r>
              <a:endParaRPr lang="en-US" altLang="ko-KR" sz="11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Ustawienia stref prywatności</a:t>
              </a:r>
              <a:endParaRPr lang="en-US" altLang="ko-KR" sz="11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Ustawienia harmonogramu</a:t>
              </a:r>
              <a:endParaRPr lang="en-US" altLang="ko-KR" sz="11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Ustawienia audio</a:t>
              </a:r>
              <a:endParaRPr lang="en-US" altLang="ko-KR" sz="11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Konfiguracja cyfrowego wejścia</a:t>
              </a:r>
              <a:endParaRPr lang="en-US" altLang="ko-KR" sz="11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Konfiguracja cyfrowego wyjścia</a:t>
              </a:r>
              <a:endParaRPr lang="en-US" altLang="ko-KR" sz="11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en-US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Alarm</a:t>
              </a: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y</a:t>
              </a:r>
              <a:r>
                <a:rPr lang="en-US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: </a:t>
              </a: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Dodawanie alarmów</a:t>
              </a:r>
              <a:endParaRPr lang="en-US" altLang="ko-KR" sz="11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en-US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Alarm</a:t>
              </a: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y</a:t>
              </a:r>
              <a:r>
                <a:rPr lang="en-US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: </a:t>
              </a: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Wyzwalanie</a:t>
              </a:r>
              <a:endParaRPr lang="en-US" altLang="ko-KR" sz="11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en-US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Alarm</a:t>
              </a: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y</a:t>
              </a:r>
              <a:r>
                <a:rPr lang="en-US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:</a:t>
              </a: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Reakcje</a:t>
              </a:r>
              <a:endParaRPr lang="en-US" altLang="ko-KR" sz="11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en-US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Alarm</a:t>
              </a: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y</a:t>
              </a:r>
              <a:r>
                <a:rPr lang="en-US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: </a:t>
              </a: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Kalendarz</a:t>
              </a: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en-US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Ustawienia archiwum</a:t>
              </a:r>
              <a:endParaRPr lang="en-US" altLang="ko-KR" sz="11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en-US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</a:t>
              </a:r>
              <a:r>
                <a:rPr lang="pl-PL" altLang="ko-KR" sz="1100" b="1">
                  <a:solidFill>
                    <a:srgbClr val="25406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Uwaga</a:t>
              </a:r>
              <a:endParaRPr lang="ko-KR" altLang="en-US" sz="1100" b="1">
                <a:solidFill>
                  <a:srgbClr val="25406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0246" name="TextBox 13"/>
            <p:cNvSpPr txBox="1">
              <a:spLocks noChangeArrowheads="1"/>
            </p:cNvSpPr>
            <p:nvPr/>
          </p:nvSpPr>
          <p:spPr bwMode="auto">
            <a:xfrm>
              <a:off x="4179" y="1014"/>
              <a:ext cx="1332" cy="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40315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Ustawienia podglądu</a:t>
              </a:r>
              <a:endParaRPr lang="en-US" altLang="ko-KR" sz="1100" b="1">
                <a:solidFill>
                  <a:srgbClr val="40315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40315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Sterowanie</a:t>
              </a:r>
              <a:r>
                <a:rPr lang="en-US" altLang="ko-KR" sz="1100" b="1">
                  <a:solidFill>
                    <a:srgbClr val="40315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 PTZ</a:t>
              </a: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40315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Sterowanie PTZ za pomocą joysticka</a:t>
              </a:r>
              <a:endParaRPr lang="en-US" altLang="ko-KR" sz="1100" b="1">
                <a:solidFill>
                  <a:srgbClr val="40315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40315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Cyfrowe wejście</a:t>
              </a:r>
              <a:endParaRPr lang="en-US" altLang="ko-KR" sz="1100" b="1">
                <a:solidFill>
                  <a:srgbClr val="40315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40315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Cyfrowe wyjście</a:t>
              </a:r>
              <a:endParaRPr lang="en-US" altLang="ko-KR" sz="1100" b="1">
                <a:solidFill>
                  <a:srgbClr val="40315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40315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Wejście audio</a:t>
              </a:r>
              <a:endParaRPr lang="en-US" altLang="ko-KR" sz="1100" b="1">
                <a:solidFill>
                  <a:srgbClr val="40315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40315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Wyjście audio</a:t>
              </a:r>
              <a:endParaRPr lang="en-US" altLang="ko-KR" sz="1100" b="1">
                <a:solidFill>
                  <a:srgbClr val="40315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  <a:p>
              <a:pPr marL="180975" indent="-180975" latinLnBrk="1">
                <a:spcAft>
                  <a:spcPts val="600"/>
                </a:spcAft>
                <a:buFont typeface="Calibri" pitchFamily="34" charset="0"/>
                <a:buAutoNum type="arabicParenR"/>
              </a:pPr>
              <a:r>
                <a:rPr lang="pl-PL" altLang="ko-KR" sz="1100" b="1">
                  <a:solidFill>
                    <a:srgbClr val="40315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Odtwarzanie</a:t>
              </a:r>
              <a:endParaRPr lang="ko-KR" altLang="en-US" sz="1100" b="1">
                <a:solidFill>
                  <a:srgbClr val="40315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0247" name="그룹 24"/>
            <p:cNvGrpSpPr>
              <a:grpSpLocks/>
            </p:cNvGrpSpPr>
            <p:nvPr/>
          </p:nvGrpSpPr>
          <p:grpSpPr bwMode="auto">
            <a:xfrm>
              <a:off x="298" y="526"/>
              <a:ext cx="5192" cy="418"/>
              <a:chOff x="471418" y="835670"/>
              <a:chExt cx="6738920" cy="663848"/>
            </a:xfrm>
          </p:grpSpPr>
          <p:sp>
            <p:nvSpPr>
              <p:cNvPr id="16" name="자유형 15"/>
              <p:cNvSpPr/>
              <p:nvPr/>
            </p:nvSpPr>
            <p:spPr>
              <a:xfrm>
                <a:off x="471417" y="835670"/>
                <a:ext cx="1827504" cy="663848"/>
              </a:xfrm>
              <a:custGeom>
                <a:avLst/>
                <a:gdLst>
                  <a:gd name="connsiteX0" fmla="*/ 0 w 2255453"/>
                  <a:gd name="connsiteY0" fmla="*/ 0 h 663848"/>
                  <a:gd name="connsiteX1" fmla="*/ 1923529 w 2255453"/>
                  <a:gd name="connsiteY1" fmla="*/ 0 h 663848"/>
                  <a:gd name="connsiteX2" fmla="*/ 2255453 w 2255453"/>
                  <a:gd name="connsiteY2" fmla="*/ 331924 h 663848"/>
                  <a:gd name="connsiteX3" fmla="*/ 1923529 w 2255453"/>
                  <a:gd name="connsiteY3" fmla="*/ 663848 h 663848"/>
                  <a:gd name="connsiteX4" fmla="*/ 0 w 2255453"/>
                  <a:gd name="connsiteY4" fmla="*/ 663848 h 663848"/>
                  <a:gd name="connsiteX5" fmla="*/ 331924 w 2255453"/>
                  <a:gd name="connsiteY5" fmla="*/ 331924 h 663848"/>
                  <a:gd name="connsiteX6" fmla="*/ 0 w 2255453"/>
                  <a:gd name="connsiteY6" fmla="*/ 0 h 66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5453" h="663848">
                    <a:moveTo>
                      <a:pt x="0" y="0"/>
                    </a:moveTo>
                    <a:lnTo>
                      <a:pt x="1923529" y="0"/>
                    </a:lnTo>
                    <a:lnTo>
                      <a:pt x="2255453" y="331924"/>
                    </a:lnTo>
                    <a:lnTo>
                      <a:pt x="1923529" y="663848"/>
                    </a:lnTo>
                    <a:lnTo>
                      <a:pt x="0" y="663848"/>
                    </a:lnTo>
                    <a:lnTo>
                      <a:pt x="331924" y="3319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95932" tIns="21336" rIns="353260" bIns="21336" anchor="ctr"/>
              <a:lstStyle/>
              <a:p>
                <a:pPr algn="ctr" defTabSz="711200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altLang="ko-KR" sz="1400" b="1">
                    <a:solidFill>
                      <a:srgbClr val="FFFF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Instal</a:t>
                </a:r>
                <a:r>
                  <a:rPr lang="pl-PL" altLang="ko-KR" sz="1400" b="1">
                    <a:solidFill>
                      <a:srgbClr val="FFFF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acja</a:t>
                </a:r>
                <a:endParaRPr lang="ko-KR" altLang="en-US" sz="1400" b="1">
                  <a:solidFill>
                    <a:srgbClr val="FFFF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7" name="자유형 16"/>
              <p:cNvSpPr/>
              <p:nvPr/>
            </p:nvSpPr>
            <p:spPr>
              <a:xfrm>
                <a:off x="2108124" y="835670"/>
                <a:ext cx="1827504" cy="663848"/>
              </a:xfrm>
              <a:custGeom>
                <a:avLst/>
                <a:gdLst>
                  <a:gd name="connsiteX0" fmla="*/ 0 w 2255453"/>
                  <a:gd name="connsiteY0" fmla="*/ 0 h 663848"/>
                  <a:gd name="connsiteX1" fmla="*/ 1923529 w 2255453"/>
                  <a:gd name="connsiteY1" fmla="*/ 0 h 663848"/>
                  <a:gd name="connsiteX2" fmla="*/ 2255453 w 2255453"/>
                  <a:gd name="connsiteY2" fmla="*/ 331924 h 663848"/>
                  <a:gd name="connsiteX3" fmla="*/ 1923529 w 2255453"/>
                  <a:gd name="connsiteY3" fmla="*/ 663848 h 663848"/>
                  <a:gd name="connsiteX4" fmla="*/ 0 w 2255453"/>
                  <a:gd name="connsiteY4" fmla="*/ 663848 h 663848"/>
                  <a:gd name="connsiteX5" fmla="*/ 331924 w 2255453"/>
                  <a:gd name="connsiteY5" fmla="*/ 331924 h 663848"/>
                  <a:gd name="connsiteX6" fmla="*/ 0 w 2255453"/>
                  <a:gd name="connsiteY6" fmla="*/ 0 h 66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5453" h="663848">
                    <a:moveTo>
                      <a:pt x="0" y="0"/>
                    </a:moveTo>
                    <a:lnTo>
                      <a:pt x="1923529" y="0"/>
                    </a:lnTo>
                    <a:lnTo>
                      <a:pt x="2255453" y="331924"/>
                    </a:lnTo>
                    <a:lnTo>
                      <a:pt x="1923529" y="663848"/>
                    </a:lnTo>
                    <a:lnTo>
                      <a:pt x="0" y="663848"/>
                    </a:lnTo>
                    <a:lnTo>
                      <a:pt x="331924" y="3319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3750088"/>
                  <a:satOff val="-5627"/>
                  <a:lumOff val="-915"/>
                  <a:alphaOff val="0"/>
                </a:schemeClr>
              </a:fillRef>
              <a:effectRef idx="2">
                <a:schemeClr val="accent3">
                  <a:hueOff val="3750088"/>
                  <a:satOff val="-5627"/>
                  <a:lumOff val="-91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95932" tIns="21336" rIns="353260" bIns="21336" anchor="ctr"/>
              <a:lstStyle/>
              <a:p>
                <a:pPr algn="ctr" defTabSz="711200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l-PL" altLang="ko-KR" sz="1400" b="1">
                    <a:solidFill>
                      <a:srgbClr val="FFFFFF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Dodaj kamerę</a:t>
                </a:r>
                <a:endParaRPr lang="en-US" altLang="ko-KR" sz="1400" b="1">
                  <a:solidFill>
                    <a:srgbClr val="FFFFFF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8" name="자유형 17"/>
              <p:cNvSpPr/>
              <p:nvPr/>
            </p:nvSpPr>
            <p:spPr>
              <a:xfrm>
                <a:off x="3746128" y="835670"/>
                <a:ext cx="1827504" cy="663848"/>
              </a:xfrm>
              <a:custGeom>
                <a:avLst/>
                <a:gdLst>
                  <a:gd name="connsiteX0" fmla="*/ 0 w 2255453"/>
                  <a:gd name="connsiteY0" fmla="*/ 0 h 663848"/>
                  <a:gd name="connsiteX1" fmla="*/ 1923529 w 2255453"/>
                  <a:gd name="connsiteY1" fmla="*/ 0 h 663848"/>
                  <a:gd name="connsiteX2" fmla="*/ 2255453 w 2255453"/>
                  <a:gd name="connsiteY2" fmla="*/ 331924 h 663848"/>
                  <a:gd name="connsiteX3" fmla="*/ 1923529 w 2255453"/>
                  <a:gd name="connsiteY3" fmla="*/ 663848 h 663848"/>
                  <a:gd name="connsiteX4" fmla="*/ 0 w 2255453"/>
                  <a:gd name="connsiteY4" fmla="*/ 663848 h 663848"/>
                  <a:gd name="connsiteX5" fmla="*/ 331924 w 2255453"/>
                  <a:gd name="connsiteY5" fmla="*/ 331924 h 663848"/>
                  <a:gd name="connsiteX6" fmla="*/ 0 w 2255453"/>
                  <a:gd name="connsiteY6" fmla="*/ 0 h 66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5453" h="663848">
                    <a:moveTo>
                      <a:pt x="0" y="0"/>
                    </a:moveTo>
                    <a:lnTo>
                      <a:pt x="1923529" y="0"/>
                    </a:lnTo>
                    <a:lnTo>
                      <a:pt x="2255453" y="331924"/>
                    </a:lnTo>
                    <a:lnTo>
                      <a:pt x="1923529" y="663848"/>
                    </a:lnTo>
                    <a:lnTo>
                      <a:pt x="0" y="663848"/>
                    </a:lnTo>
                    <a:lnTo>
                      <a:pt x="331924" y="3319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7500176"/>
                  <a:satOff val="-11253"/>
                  <a:lumOff val="-1830"/>
                  <a:alphaOff val="0"/>
                </a:schemeClr>
              </a:fillRef>
              <a:effectRef idx="2">
                <a:schemeClr val="accent3">
                  <a:hueOff val="7500176"/>
                  <a:satOff val="-11253"/>
                  <a:lumOff val="-183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95932" tIns="21336" rIns="353260" bIns="21336" anchor="ctr"/>
              <a:lstStyle/>
              <a:p>
                <a:pPr algn="ctr" defTabSz="711200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l-PL" altLang="ko-KR" sz="1400" b="1">
                    <a:solidFill>
                      <a:srgbClr val="FFFFFF"/>
                    </a:solidFill>
                    <a:cs typeface="맑은 고딕"/>
                  </a:rPr>
                  <a:t>Ustawienia kamery</a:t>
                </a:r>
                <a:endParaRPr lang="en-US" altLang="ko-KR" sz="1400" b="1">
                  <a:solidFill>
                    <a:srgbClr val="FFFFFF"/>
                  </a:solidFill>
                  <a:cs typeface="맑은 고딕"/>
                </a:endParaRPr>
              </a:p>
            </p:txBody>
          </p:sp>
          <p:sp>
            <p:nvSpPr>
              <p:cNvPr id="19" name="자유형 18"/>
              <p:cNvSpPr/>
              <p:nvPr/>
            </p:nvSpPr>
            <p:spPr>
              <a:xfrm>
                <a:off x="5382833" y="835670"/>
                <a:ext cx="1827504" cy="663848"/>
              </a:xfrm>
              <a:custGeom>
                <a:avLst/>
                <a:gdLst>
                  <a:gd name="connsiteX0" fmla="*/ 0 w 2255453"/>
                  <a:gd name="connsiteY0" fmla="*/ 0 h 663848"/>
                  <a:gd name="connsiteX1" fmla="*/ 1923529 w 2255453"/>
                  <a:gd name="connsiteY1" fmla="*/ 0 h 663848"/>
                  <a:gd name="connsiteX2" fmla="*/ 2255453 w 2255453"/>
                  <a:gd name="connsiteY2" fmla="*/ 331924 h 663848"/>
                  <a:gd name="connsiteX3" fmla="*/ 1923529 w 2255453"/>
                  <a:gd name="connsiteY3" fmla="*/ 663848 h 663848"/>
                  <a:gd name="connsiteX4" fmla="*/ 0 w 2255453"/>
                  <a:gd name="connsiteY4" fmla="*/ 663848 h 663848"/>
                  <a:gd name="connsiteX5" fmla="*/ 331924 w 2255453"/>
                  <a:gd name="connsiteY5" fmla="*/ 331924 h 663848"/>
                  <a:gd name="connsiteX6" fmla="*/ 0 w 2255453"/>
                  <a:gd name="connsiteY6" fmla="*/ 0 h 66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55453" h="663848">
                    <a:moveTo>
                      <a:pt x="0" y="0"/>
                    </a:moveTo>
                    <a:lnTo>
                      <a:pt x="1923529" y="0"/>
                    </a:lnTo>
                    <a:lnTo>
                      <a:pt x="2255453" y="331924"/>
                    </a:lnTo>
                    <a:lnTo>
                      <a:pt x="1923529" y="663848"/>
                    </a:lnTo>
                    <a:lnTo>
                      <a:pt x="0" y="663848"/>
                    </a:lnTo>
                    <a:lnTo>
                      <a:pt x="331924" y="331924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2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95932" tIns="21336" rIns="353260" bIns="21336" anchor="ctr"/>
              <a:lstStyle/>
              <a:p>
                <a:pPr algn="ctr" defTabSz="711200" latinLnBrk="1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pl-PL" altLang="ko-KR" sz="1400" b="1">
                    <a:solidFill>
                      <a:srgbClr val="FFFFFF"/>
                    </a:solidFill>
                    <a:cs typeface="맑은 고딕"/>
                  </a:rPr>
                  <a:t>Stacja robocza</a:t>
                </a:r>
                <a:endParaRPr lang="en-US" altLang="ko-KR" sz="1400" b="1">
                  <a:solidFill>
                    <a:srgbClr val="FFFFFF"/>
                  </a:solidFill>
                  <a:cs typeface="맑은 고딕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내용 개체 틀 1"/>
          <p:cNvSpPr>
            <a:spLocks noGrp="1"/>
          </p:cNvSpPr>
          <p:nvPr>
            <p:ph idx="1"/>
          </p:nvPr>
        </p:nvSpPr>
        <p:spPr>
          <a:xfrm>
            <a:off x="-611188" y="771525"/>
            <a:ext cx="3382963" cy="4232275"/>
          </a:xfrm>
        </p:spPr>
        <p:txBody>
          <a:bodyPr/>
          <a:lstStyle/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na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Storage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drzewie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recorder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Skonfiguruj ustawienia kodeka video (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Video Codec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jakości (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Quality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rozdzielczości (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Resolution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oraz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szybkości nagrywania (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 rate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zatwierdzenia.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8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376488" cy="53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en-US" altLang="ko-K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699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995738" y="107950"/>
            <a:ext cx="4897437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archiwum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a090354\Desktop\마일스톤\13.png"/>
          <p:cNvPicPr>
            <a:picLocks noGrp="1"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500" y="785813"/>
            <a:ext cx="4714875" cy="39290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01" name="그림 5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932113"/>
            <a:ext cx="363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2928938" y="2000250"/>
            <a:ext cx="714375" cy="214313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 każdym razem po wprowadzeniu zmian musisz kliknąć klawisz zatwierdzenia. Jeśli nie zostanie on kliknięty wprowadzone zmiany nie zostaną uwzględnione w systemie.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2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520950" cy="53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en-US" altLang="ko-K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23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924300" y="107950"/>
            <a:ext cx="496887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Uwaga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D:\work\2012\Manual\Samsung\Milestone_120731\마일스톤\18.png"/>
          <p:cNvPicPr>
            <a:picLocks noGrp="1"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57500" y="857250"/>
            <a:ext cx="5472113" cy="264636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25" name="그림 6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1782763"/>
            <a:ext cx="601663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hape 8"/>
          <p:cNvCxnSpPr>
            <a:cxnSpLocks noChangeShapeType="1"/>
            <a:stCxn id="6" idx="0"/>
            <a:endCxn id="0" idx="3"/>
          </p:cNvCxnSpPr>
          <p:nvPr/>
        </p:nvCxnSpPr>
        <p:spPr bwMode="auto">
          <a:xfrm rot="5400000" flipH="1">
            <a:off x="3814763" y="34925"/>
            <a:ext cx="1081088" cy="4935537"/>
          </a:xfrm>
          <a:prstGeom prst="bentConnector2">
            <a:avLst/>
          </a:prstGeom>
          <a:noFill/>
          <a:ln w="38100" algn="ctr">
            <a:solidFill>
              <a:srgbClr val="9BBB59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6" name="직사각형 5"/>
          <p:cNvSpPr/>
          <p:nvPr/>
        </p:nvSpPr>
        <p:spPr>
          <a:xfrm>
            <a:off x="6572250" y="3071813"/>
            <a:ext cx="500063" cy="28575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462212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na ikonie skrótu do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DVMS Workstation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na kamerze w drzewie kamer (Cameras), którą chcesz wyświetlić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Wyświetli się obraz w panelu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Device Window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6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Stacja klienta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747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635375" y="107950"/>
            <a:ext cx="52578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podglądu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그림 5" descr="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8" y="714375"/>
            <a:ext cx="4829175" cy="38925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749" name="Picture 2" descr="D:\work\2012\Manual\Samsung\Milestone_120731\마일스톤\19.png"/>
          <p:cNvPicPr>
            <a:picLocks noChangeAspect="1" noChangeArrowheads="1"/>
          </p:cNvPicPr>
          <p:nvPr/>
        </p:nvPicPr>
        <p:blipFill>
          <a:blip r:embed="rId3"/>
          <a:srcRect b="32002"/>
          <a:stretch>
            <a:fillRect/>
          </a:stretch>
        </p:blipFill>
        <p:spPr bwMode="auto">
          <a:xfrm>
            <a:off x="3714750" y="1465263"/>
            <a:ext cx="5072063" cy="332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꺾인 연결선 9"/>
          <p:cNvCxnSpPr>
            <a:stCxn id="8" idx="6"/>
            <a:endCxn id="5" idx="0"/>
          </p:cNvCxnSpPr>
          <p:nvPr/>
        </p:nvCxnSpPr>
        <p:spPr>
          <a:xfrm>
            <a:off x="3643313" y="1106488"/>
            <a:ext cx="2608262" cy="35877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2714625" y="642938"/>
            <a:ext cx="928688" cy="928687"/>
          </a:xfrm>
          <a:prstGeom prst="ellipse">
            <a:avLst/>
          </a:prstGeom>
          <a:noFill/>
          <a:ln w="762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786188" y="2500313"/>
            <a:ext cx="1000125" cy="21431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na kamerze PTZ w drzewie kamer (Cameras)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którą chcesz wyświetlić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prawym klawiszem w oknie jej podglądu na żywo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[Dome Control]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aby sterować funkcjami PTZ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0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Stacja klienta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2771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635375" y="107950"/>
            <a:ext cx="52578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Sterowanie PTZ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2772" name="Picture 2" descr="D:\work\2012\Manual\Samsung\Milestone_120731\마일스톤\19.png"/>
          <p:cNvPicPr>
            <a:picLocks noChangeAspect="1" noChangeArrowheads="1"/>
          </p:cNvPicPr>
          <p:nvPr/>
        </p:nvPicPr>
        <p:blipFill>
          <a:blip r:embed="rId2"/>
          <a:srcRect b="10954"/>
          <a:stretch>
            <a:fillRect/>
          </a:stretch>
        </p:blipFill>
        <p:spPr bwMode="auto">
          <a:xfrm>
            <a:off x="2951163" y="785813"/>
            <a:ext cx="56530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직사각형 5"/>
          <p:cNvSpPr/>
          <p:nvPr/>
        </p:nvSpPr>
        <p:spPr>
          <a:xfrm>
            <a:off x="2928938" y="1714500"/>
            <a:ext cx="1000125" cy="214313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6786563" y="2857500"/>
            <a:ext cx="1643062" cy="28575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Możesz sterować położeniem kamery w poziomie i pionie oraz prędkością i kierunkiem jej ruchu.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Sterowania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Zoom In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(zoom tele)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/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Zoom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(zoom wide) oraz ostrością dokonuje się za pomocą ikon u dołu panelu z obrazem z kamery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4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Stacja klienta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3795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635375" y="107950"/>
            <a:ext cx="52578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Sterowanie PTZ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3796" name="Picture 2" descr="D:\work\2012\Manual\Samsung\Milestone_120731\마일스톤\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0" y="842963"/>
            <a:ext cx="4835525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5072063" y="2571750"/>
            <a:ext cx="1643062" cy="28575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643438" y="3857625"/>
            <a:ext cx="1214437" cy="642938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w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[Setting]&gt;[Configure External Devices]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Designations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 weryfikacji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Driver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Device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(urządzenia)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zatwierdzenia 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8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Stacja klienta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819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563938" y="107950"/>
            <a:ext cx="540067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Sterowanie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PTZ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 pomocą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joystick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4820" name="Picture 2" descr="D:\work\2012\Manual\Samsung\Milestone_120731\마일스톤\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88" y="857250"/>
            <a:ext cx="532288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그림 5" descr="24-1.png"/>
          <p:cNvPicPr>
            <a:picLocks noChangeAspect="1"/>
          </p:cNvPicPr>
          <p:nvPr/>
        </p:nvPicPr>
        <p:blipFill>
          <a:blip r:embed="rId3"/>
          <a:srcRect l="3564" r="14429" b="3612"/>
          <a:stretch>
            <a:fillRect/>
          </a:stretch>
        </p:blipFill>
        <p:spPr bwMode="auto">
          <a:xfrm>
            <a:off x="714375" y="1285875"/>
            <a:ext cx="1512888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그림 6" descr="7-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36800" y="3000375"/>
            <a:ext cx="363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4857750" y="2143125"/>
            <a:ext cx="3714750" cy="257175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cxnSp>
        <p:nvCxnSpPr>
          <p:cNvPr id="11" name="직선 화살표 연결선 10"/>
          <p:cNvCxnSpPr>
            <a:stCxn id="9" idx="2"/>
            <a:endCxn id="6" idx="3"/>
          </p:cNvCxnSpPr>
          <p:nvPr/>
        </p:nvCxnSpPr>
        <p:spPr>
          <a:xfrm flipH="1">
            <a:off x="2227263" y="1000125"/>
            <a:ext cx="1058862" cy="9096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" name="타원 8"/>
          <p:cNvSpPr/>
          <p:nvPr/>
        </p:nvSpPr>
        <p:spPr>
          <a:xfrm>
            <a:off x="3286125" y="785813"/>
            <a:ext cx="428625" cy="428625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w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wybrane cyfrowe wejście w gałęzi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Digital inputs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okna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Navigator.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Zweryfikuj status wejścia cyfrowego za pomocą panelu tego urządzenia (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Device Window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2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Stacja klienta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5843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635375" y="107950"/>
            <a:ext cx="52578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Cyfrowe wejście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5844" name="Group 9"/>
          <p:cNvGrpSpPr>
            <a:grpSpLocks/>
          </p:cNvGrpSpPr>
          <p:nvPr/>
        </p:nvGrpSpPr>
        <p:grpSpPr bwMode="auto">
          <a:xfrm>
            <a:off x="1192213" y="857250"/>
            <a:ext cx="7650162" cy="3714750"/>
            <a:chOff x="751" y="540"/>
            <a:chExt cx="4819" cy="2340"/>
          </a:xfrm>
        </p:grpSpPr>
        <p:pic>
          <p:nvPicPr>
            <p:cNvPr id="35847" name="Picture 2" descr="D:\work\2012\Manual\Samsung\Milestone_120731\마일스톤\19.png"/>
            <p:cNvPicPr>
              <a:picLocks noChangeAspect="1" noChangeArrowheads="1"/>
            </p:cNvPicPr>
            <p:nvPr/>
          </p:nvPicPr>
          <p:blipFill>
            <a:blip r:embed="rId2"/>
            <a:srcRect b="13341"/>
            <a:stretch>
              <a:fillRect/>
            </a:stretch>
          </p:blipFill>
          <p:spPr bwMode="auto">
            <a:xfrm>
              <a:off x="1845" y="540"/>
              <a:ext cx="3725" cy="2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48" name="그림 5" descr="18-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1" y="888"/>
              <a:ext cx="678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직사각형 6"/>
          <p:cNvSpPr/>
          <p:nvPr/>
        </p:nvSpPr>
        <p:spPr>
          <a:xfrm>
            <a:off x="3000375" y="2000250"/>
            <a:ext cx="1214438" cy="85725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714875" y="2643188"/>
            <a:ext cx="1571625" cy="142875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na wybranym wyjściu cyfrowym z gałęzi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Digital outputs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oknie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Navigator.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Zweryfikuj status wyjścia za pomocą panelu tego urządzenia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Device Window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6866" name="Group 9"/>
          <p:cNvGrpSpPr>
            <a:grpSpLocks/>
          </p:cNvGrpSpPr>
          <p:nvPr/>
        </p:nvGrpSpPr>
        <p:grpSpPr bwMode="auto">
          <a:xfrm>
            <a:off x="1133475" y="857250"/>
            <a:ext cx="7737475" cy="3763963"/>
            <a:chOff x="714" y="540"/>
            <a:chExt cx="4874" cy="2371"/>
          </a:xfrm>
        </p:grpSpPr>
        <p:pic>
          <p:nvPicPr>
            <p:cNvPr id="36871" name="Picture 2" descr="D:\work\2012\Manual\Samsung\Milestone_120731\마일스톤\19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55" y="540"/>
              <a:ext cx="3833" cy="23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2" name="그림 7" descr="18-2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" y="885"/>
              <a:ext cx="678" cy="1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867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Stacja klienta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868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635375" y="107950"/>
            <a:ext cx="52578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Cyfrowe wyjście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2870200" y="2620963"/>
            <a:ext cx="1428750" cy="57150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799013" y="2478088"/>
            <a:ext cx="1357312" cy="135731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na wybranym wejściu audio w gałęzi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Audio channels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oknie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Navigator.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Możesz zweryfikować poziom sygnału z wybranego wejścia audio oraz sterować głośnością odsłuchu za pomocą panelu De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vice Window. 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0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Stacja klienta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891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635375" y="107950"/>
            <a:ext cx="52578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Wejście audio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7892" name="Picture 2" descr="D:\work\2012\Manual\Samsung\Milestone_120731\마일스톤\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3" y="857250"/>
            <a:ext cx="57626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그림 5" descr="18-2.png"/>
          <p:cNvPicPr>
            <a:picLocks noChangeAspect="1"/>
          </p:cNvPicPr>
          <p:nvPr/>
        </p:nvPicPr>
        <p:blipFill>
          <a:blip r:embed="rId3"/>
          <a:srcRect b="8379"/>
          <a:stretch>
            <a:fillRect/>
          </a:stretch>
        </p:blipFill>
        <p:spPr bwMode="auto">
          <a:xfrm>
            <a:off x="1000125" y="1385888"/>
            <a:ext cx="10763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꺾인 연결선 8"/>
          <p:cNvCxnSpPr>
            <a:cxnSpLocks noChangeShapeType="1"/>
            <a:stCxn id="7" idx="1"/>
            <a:endCxn id="0" idx="3"/>
          </p:cNvCxnSpPr>
          <p:nvPr/>
        </p:nvCxnSpPr>
        <p:spPr bwMode="auto">
          <a:xfrm rot="10800000">
            <a:off x="2076450" y="1530350"/>
            <a:ext cx="752475" cy="1898650"/>
          </a:xfrm>
          <a:prstGeom prst="bentConnector3">
            <a:avLst>
              <a:gd name="adj1" fmla="val 9704"/>
            </a:avLst>
          </a:prstGeom>
          <a:noFill/>
          <a:ln w="38100" algn="ctr">
            <a:solidFill>
              <a:srgbClr val="9BBB59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7" name="직사각형 6"/>
          <p:cNvSpPr/>
          <p:nvPr/>
        </p:nvSpPr>
        <p:spPr>
          <a:xfrm>
            <a:off x="2857500" y="3214688"/>
            <a:ext cx="1143000" cy="428625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286250" y="2857500"/>
            <a:ext cx="2214563" cy="1785938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na wybranym wyjściu audio w gałęzi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Audio channels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oknie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Navigator.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na ikonie głośnika w oknie podglądu na żywo, aby włączyć to wyjście audio (Open). W taki sam sposób dokonuje się wyłączenia wyjścia audio (Close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).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Możesz zweryfikować obecność sygnału oraz sterować głośnością na wyjściu za pomocą panelu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Device Window. 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4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Stacja klienta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8915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635375" y="107950"/>
            <a:ext cx="52578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Wyjście audio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8916" name="Picture 2" descr="D:\work\2012\Manual\Samsung\Milestone_120731\마일스톤\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38" y="857250"/>
            <a:ext cx="5799137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꺾인 연결선 5"/>
          <p:cNvCxnSpPr>
            <a:cxnSpLocks noChangeShapeType="1"/>
            <a:stCxn id="7" idx="1"/>
            <a:endCxn id="0" idx="3"/>
          </p:cNvCxnSpPr>
          <p:nvPr/>
        </p:nvCxnSpPr>
        <p:spPr bwMode="auto">
          <a:xfrm rot="10800000">
            <a:off x="2147888" y="1520825"/>
            <a:ext cx="823912" cy="2051050"/>
          </a:xfrm>
          <a:prstGeom prst="bentConnector3">
            <a:avLst>
              <a:gd name="adj1" fmla="val 15028"/>
            </a:avLst>
          </a:prstGeom>
          <a:noFill/>
          <a:ln w="38100" algn="ctr">
            <a:solidFill>
              <a:srgbClr val="9BBB59"/>
            </a:solidFill>
            <a:miter lim="800000"/>
            <a:headEnd/>
            <a:tailEnd type="arrow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</p:cxnSp>
      <p:sp>
        <p:nvSpPr>
          <p:cNvPr id="7" name="직사각형 6"/>
          <p:cNvSpPr/>
          <p:nvPr/>
        </p:nvSpPr>
        <p:spPr>
          <a:xfrm>
            <a:off x="3000375" y="3286125"/>
            <a:ext cx="1143000" cy="57150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6572250" y="2928938"/>
            <a:ext cx="2214563" cy="1785937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857750" y="1285875"/>
            <a:ext cx="642938" cy="28575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38921" name="그림 10" descr="19-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1406525"/>
            <a:ext cx="10763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922" name="Group 14"/>
          <p:cNvGrpSpPr>
            <a:grpSpLocks/>
          </p:cNvGrpSpPr>
          <p:nvPr/>
        </p:nvGrpSpPr>
        <p:grpSpPr bwMode="auto">
          <a:xfrm>
            <a:off x="714375" y="2662238"/>
            <a:ext cx="1733550" cy="257175"/>
            <a:chOff x="450" y="1677"/>
            <a:chExt cx="1092" cy="162"/>
          </a:xfrm>
        </p:grpSpPr>
        <p:pic>
          <p:nvPicPr>
            <p:cNvPr id="38923" name="그림 15" descr="19-3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" y="1683"/>
              <a:ext cx="414" cy="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그림 16" descr="19-4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70" y="1677"/>
              <a:ext cx="372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직선 화살표 연결선 18"/>
            <p:cNvCxnSpPr>
              <a:stCxn id="16" idx="3"/>
              <a:endCxn id="17" idx="1"/>
            </p:cNvCxnSpPr>
            <p:nvPr/>
          </p:nvCxnSpPr>
          <p:spPr>
            <a:xfrm>
              <a:off x="864" y="1758"/>
              <a:ext cx="30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822325"/>
            <a:ext cx="4829175" cy="389255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66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Uruchom plik instalacyjny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DVMS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Gdy system zakończy instalację kliknij dwukrotnie na ikonie skrótu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DVMS System Manager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 pulpicie.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Wpisz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‘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Admin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polu </a:t>
            </a:r>
            <a:r>
              <a:rPr lang="en-US" altLang="ko-KR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User name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‘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0308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polu </a:t>
            </a:r>
            <a:r>
              <a:rPr lang="en-US" altLang="ko-KR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Password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7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cja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268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635375" y="107950"/>
            <a:ext cx="52578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Aby zainstalować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DVMS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323850" y="1071563"/>
            <a:ext cx="2592388" cy="928687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>
              <a:lnSpc>
                <a:spcPct val="133000"/>
              </a:lnSpc>
              <a:buFont typeface="Wingdings" pitchFamily="2" charset="2"/>
              <a:buChar char="ü"/>
            </a:pP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System </a:t>
            </a: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będzie chciał instalować </a:t>
            </a:r>
            <a:r>
              <a:rPr lang="pl-PL" altLang="ko-KR" sz="10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również</a:t>
            </a: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składniki </a:t>
            </a: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.Net </a:t>
            </a: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czasie instalacji </a:t>
            </a: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DVMS</a:t>
            </a:r>
            <a:r>
              <a:rPr lang="pl-PL" altLang="ko-KR" sz="10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jednak kreator instalacji przeprowadzi Cię ten proces</a:t>
            </a: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cxnSp>
        <p:nvCxnSpPr>
          <p:cNvPr id="13" name="Shape 12"/>
          <p:cNvCxnSpPr>
            <a:stCxn id="11" idx="6"/>
          </p:cNvCxnSpPr>
          <p:nvPr/>
        </p:nvCxnSpPr>
        <p:spPr>
          <a:xfrm>
            <a:off x="5143500" y="1214438"/>
            <a:ext cx="714375" cy="750887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4214813" y="750888"/>
            <a:ext cx="928687" cy="928687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285750" y="3214688"/>
            <a:ext cx="2592388" cy="928687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>
              <a:lnSpc>
                <a:spcPct val="133000"/>
              </a:lnSpc>
              <a:buFont typeface="Wingdings" pitchFamily="2" charset="2"/>
              <a:buChar char="ü"/>
              <a:defRPr/>
            </a:pP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polu adresu należy wpisać adres </a:t>
            </a:r>
            <a:r>
              <a:rPr lang="pl-PL" altLang="ko-KR" sz="10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IP systemu (</a:t>
            </a: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 </a:t>
            </a: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address</a:t>
            </a:r>
            <a:r>
              <a:rPr lang="pl-PL" altLang="ko-KR" sz="1000" i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lub adres </a:t>
            </a: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</a:t>
            </a: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.0.0.1(</a:t>
            </a: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tzw. </a:t>
            </a: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Loopback) – </a:t>
            </a: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oba adresy są dopuszczalne</a:t>
            </a: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prawym klawiszem w oknie podglądu na żywo z kamery i wybierz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[Show Playback View]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8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Stacja klienta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939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635375" y="107950"/>
            <a:ext cx="52578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Odtwarzanie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9940" name="Picture 2" descr="D:\work\2012\Manual\Samsung\Milestone_120731\마일스톤\19.png"/>
          <p:cNvPicPr>
            <a:picLocks noChangeAspect="1" noChangeArrowheads="1"/>
          </p:cNvPicPr>
          <p:nvPr/>
        </p:nvPicPr>
        <p:blipFill>
          <a:blip r:embed="rId2"/>
          <a:srcRect b="16095"/>
          <a:stretch>
            <a:fillRect/>
          </a:stretch>
        </p:blipFill>
        <p:spPr bwMode="auto">
          <a:xfrm>
            <a:off x="3071813" y="785813"/>
            <a:ext cx="5000625" cy="392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그림 5" descr="15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419225"/>
            <a:ext cx="25828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286125" y="785813"/>
            <a:ext cx="3429000" cy="250031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214938" y="4071938"/>
            <a:ext cx="1785937" cy="28575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zakł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dkę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Server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wukrotnie kliknij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Master license “Local recorder”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gałęzi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License.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klawisz zatwierdzenia po importowaniu licencji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pl-PL" altLang="ko-KR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ko-KR" altLang="en-US" smtClean="0">
              <a:latin typeface="Arial" charset="0"/>
              <a:ea typeface="Gulim" pitchFamily="34" charset="-127"/>
              <a:cs typeface="Arial Unicode MS" pitchFamily="34" charset="-128"/>
            </a:endParaRPr>
          </a:p>
        </p:txBody>
      </p:sp>
      <p:sp>
        <p:nvSpPr>
          <p:cNvPr id="12290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acja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635375" y="107950"/>
            <a:ext cx="52578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Aktywacja klucza licencyjnego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그림 4" descr="1.png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8" y="827088"/>
            <a:ext cx="3643312" cy="388778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93" name="그림 5" descr="11-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995488"/>
            <a:ext cx="25114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3143250" y="755650"/>
            <a:ext cx="571500" cy="500063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429000" y="3255963"/>
            <a:ext cx="2643188" cy="50006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85750" y="3000375"/>
            <a:ext cx="2592388" cy="1143000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>
              <a:lnSpc>
                <a:spcPct val="133000"/>
              </a:lnSpc>
              <a:buFont typeface="Wingdings" pitchFamily="2" charset="2"/>
              <a:buChar char="ü"/>
              <a:defRPr/>
            </a:pP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Jeśli nie posiadasz licencji M</a:t>
            </a: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irasys, </a:t>
            </a: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wyślij adres MAC swojego komputera do Mirasys i poproś o licencję</a:t>
            </a: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pic>
        <p:nvPicPr>
          <p:cNvPr id="12297" name="그림 9" descr="7-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76438" y="1714500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w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Install driver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gałęzi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Add-ins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ikonę narzędzi i wybierz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 Driver.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za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twierdzenia gdy stanie się on aktywny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altLang="ko-KR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pl-PL" altLang="ko-KR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klawisz ten zostaje aktywowany gdy podasz poprawną ścieżkę do sterownika</a:t>
            </a:r>
            <a:r>
              <a:rPr lang="en-US" altLang="ko-KR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pl-PL" altLang="ko-KR" i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pl-PL" altLang="ko-KR" i="1" smtClean="0">
              <a:latin typeface="Arial" charset="0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ko-KR" altLang="en-US" i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4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acja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5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348038" y="107950"/>
            <a:ext cx="52578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Instalacja sterownika (drivera)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Samsung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D:\work\2012\Manual\Samsung\Milestone_120731\마일스톤\새 폴더\video pack.png"/>
          <p:cNvPicPr>
            <a:picLocks noGrp="1" noChangeAspect="1" noChangeArrowheads="1"/>
          </p:cNvPicPr>
          <p:nvPr/>
        </p:nvPicPr>
        <p:blipFill>
          <a:blip r:embed="rId2"/>
          <a:srcRect r="23686" b="18507"/>
          <a:stretch>
            <a:fillRect/>
          </a:stretch>
        </p:blipFill>
        <p:spPr bwMode="auto">
          <a:xfrm>
            <a:off x="3070225" y="1285875"/>
            <a:ext cx="5645150" cy="2822575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직사각형 9"/>
          <p:cNvSpPr/>
          <p:nvPr/>
        </p:nvSpPr>
        <p:spPr>
          <a:xfrm>
            <a:off x="4665663" y="1716088"/>
            <a:ext cx="4049712" cy="2392362"/>
          </a:xfrm>
          <a:prstGeom prst="rect">
            <a:avLst/>
          </a:prstGeom>
          <a:solidFill>
            <a:srgbClr val="73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3318" name="Picture 2" descr="D:\work\2012\Manual\Samsung\Milestone_120731\마일스톤\새 폴더\video pack.png"/>
          <p:cNvPicPr>
            <a:picLocks noGrp="1" noChangeAspect="1" noChangeArrowheads="1"/>
          </p:cNvPicPr>
          <p:nvPr/>
        </p:nvPicPr>
        <p:blipFill>
          <a:blip r:embed="rId2"/>
          <a:srcRect l="45622" t="33659" r="459" b="7878"/>
          <a:stretch>
            <a:fillRect/>
          </a:stretch>
        </p:blipFill>
        <p:spPr bwMode="auto">
          <a:xfrm>
            <a:off x="4725988" y="1404938"/>
            <a:ext cx="3989387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>
          <a:xfrm>
            <a:off x="2855913" y="3429000"/>
            <a:ext cx="1285875" cy="428625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8358188" y="1571625"/>
            <a:ext cx="357187" cy="214313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cxnSp>
        <p:nvCxnSpPr>
          <p:cNvPr id="14" name="Shape 13"/>
          <p:cNvCxnSpPr>
            <a:endCxn id="12" idx="2"/>
          </p:cNvCxnSpPr>
          <p:nvPr/>
        </p:nvCxnSpPr>
        <p:spPr>
          <a:xfrm>
            <a:off x="2786063" y="1449388"/>
            <a:ext cx="5751512" cy="336550"/>
          </a:xfrm>
          <a:prstGeom prst="bentConnector4">
            <a:avLst>
              <a:gd name="adj1" fmla="val 48447"/>
              <a:gd name="adj2" fmla="val 167999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265113" y="2794000"/>
            <a:ext cx="2592387" cy="785813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>
              <a:lnSpc>
                <a:spcPct val="133000"/>
              </a:lnSpc>
              <a:buFont typeface="Wingdings" pitchFamily="2" charset="2"/>
              <a:buChar char="ü"/>
              <a:defRPr/>
            </a:pP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Jeśli nie możesz znaleźć sterownika S</a:t>
            </a: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amsung </a:t>
            </a: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ściągnij go ze serwera </a:t>
            </a:r>
            <a:r>
              <a:rPr lang="en-US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Mirasys.</a:t>
            </a:r>
          </a:p>
        </p:txBody>
      </p:sp>
      <p:sp>
        <p:nvSpPr>
          <p:cNvPr id="23" name="직사각형 22"/>
          <p:cNvSpPr/>
          <p:nvPr/>
        </p:nvSpPr>
        <p:spPr>
          <a:xfrm>
            <a:off x="6427788" y="3071813"/>
            <a:ext cx="357187" cy="21431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3324" name="그림 12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2500313"/>
            <a:ext cx="363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na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Hardware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drzewie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dodania jednostki u dołu panelu ustawień sprzętu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Wpisz adres IP (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Address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nazwę użytkownika (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User name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 i hasło (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Password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panelu konfiguracji kamery IP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klawisz 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za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twierdzenia w panelu konfiguracji kamery IP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za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twierdzenia w panelu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Hardware Settings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8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Dodanie kamer</a:t>
            </a:r>
            <a:endParaRPr lang="ko-KR" altLang="en-US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339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635375" y="107950"/>
            <a:ext cx="5257800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Ręczne dodanie kamery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a090354\Desktop\마일스톤\7.png"/>
          <p:cNvPicPr>
            <a:picLocks noGrp="1"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00375" y="714375"/>
            <a:ext cx="4357688" cy="41497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직사각형 5"/>
          <p:cNvSpPr/>
          <p:nvPr/>
        </p:nvSpPr>
        <p:spPr>
          <a:xfrm>
            <a:off x="265113" y="3219450"/>
            <a:ext cx="2592387" cy="785813"/>
          </a:xfrm>
          <a:prstGeom prst="rect">
            <a:avLst/>
          </a:prstGeom>
          <a:solidFill>
            <a:srgbClr val="DDDDDD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80975" indent="-180975">
              <a:lnSpc>
                <a:spcPct val="133000"/>
              </a:lnSpc>
              <a:buFont typeface="Wingdings" pitchFamily="2" charset="2"/>
              <a:buChar char="ü"/>
              <a:defRPr/>
            </a:pPr>
            <a:r>
              <a:rPr lang="pl-PL" altLang="ko-KR" sz="1000" i="1">
                <a:solidFill>
                  <a:schemeClr val="tx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Jeśli chcesz wykorzystać domyślne wartości kamery Samsung wystarczy że podasz jej adres IP (Address).</a:t>
            </a:r>
            <a:endParaRPr lang="en-US" altLang="ko-KR" sz="1000" i="1">
              <a:solidFill>
                <a:schemeClr val="tx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2" name="그림 6" descr="1-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2101850"/>
            <a:ext cx="317500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hape 9"/>
          <p:cNvCxnSpPr>
            <a:cxnSpLocks noChangeShapeType="1"/>
            <a:stCxn id="8" idx="0"/>
          </p:cNvCxnSpPr>
          <p:nvPr/>
        </p:nvCxnSpPr>
        <p:spPr bwMode="auto">
          <a:xfrm rot="5400000" flipH="1">
            <a:off x="1941513" y="1947863"/>
            <a:ext cx="2185987" cy="2719387"/>
          </a:xfrm>
          <a:prstGeom prst="bentConnector2">
            <a:avLst/>
          </a:prstGeom>
          <a:noFill/>
          <a:ln w="25400" algn="ctr">
            <a:solidFill>
              <a:srgbClr val="9BBB59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" name="직사각형 7"/>
          <p:cNvSpPr/>
          <p:nvPr/>
        </p:nvSpPr>
        <p:spPr>
          <a:xfrm>
            <a:off x="4214813" y="4429125"/>
            <a:ext cx="357187" cy="285750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071813" y="857250"/>
            <a:ext cx="285750" cy="214313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3071813" y="1285875"/>
            <a:ext cx="714375" cy="214313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4347" name="그림 12" descr="7-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227513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그림 13" descr="7-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08238" y="473233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내용 개체 틀 1"/>
          <p:cNvSpPr>
            <a:spLocks noGrp="1"/>
          </p:cNvSpPr>
          <p:nvPr>
            <p:ph idx="1"/>
          </p:nvPr>
        </p:nvSpPr>
        <p:spPr>
          <a:xfrm>
            <a:off x="-612775" y="771525"/>
            <a:ext cx="3240088" cy="4232275"/>
          </a:xfrm>
        </p:spPr>
        <p:txBody>
          <a:bodyPr lIns="90000"/>
          <a:lstStyle/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pl-PL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na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Hardware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drzewie 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pl-PL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wyszukiwania u dołu panelu 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ware Setting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Wskaż kamerę którą chcesz dodać.</a:t>
            </a: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Wpisz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nazwę użytkowika (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User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hasło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Password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pl-PL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dodania wybranych kamer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pl-PL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zatwierdzenia w panelu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Hardware Settings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2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016125" cy="539750"/>
          </a:xfrm>
        </p:spPr>
        <p:txBody>
          <a:bodyPr/>
          <a:lstStyle/>
          <a:p>
            <a:pPr eaLnBrk="1" hangingPunct="1"/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Dodanie kamer</a:t>
            </a:r>
            <a:endParaRPr lang="en-US" altLang="ko-K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363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492500" y="107950"/>
            <a:ext cx="5329238" cy="539750"/>
          </a:xfrm>
        </p:spPr>
        <p:txBody>
          <a:bodyPr/>
          <a:lstStyle/>
          <a:p>
            <a:pPr eaLnBrk="1" hangingPunct="1"/>
            <a:r>
              <a:rPr lang="pl-PL" altLang="ko-KR" sz="18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Dodanie kamery za pomocą </a:t>
            </a:r>
            <a:r>
              <a:rPr lang="en-US" altLang="ko-KR" sz="1800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Auto Discovery</a:t>
            </a:r>
            <a:endParaRPr lang="ko-KR" altLang="en-US" sz="1800" b="1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a090354\Desktop\마일스톤\7.png"/>
          <p:cNvPicPr>
            <a:picLocks noGrp="1"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881313" y="714375"/>
            <a:ext cx="4786312" cy="413861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65" name="그림 5" descr="1-4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851025"/>
            <a:ext cx="48101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그림 6" descr="7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3940175"/>
            <a:ext cx="35718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꺾인 연결선 9"/>
          <p:cNvCxnSpPr>
            <a:cxnSpLocks noChangeShapeType="1"/>
            <a:stCxn id="8" idx="1"/>
            <a:endCxn id="0" idx="3"/>
          </p:cNvCxnSpPr>
          <p:nvPr/>
        </p:nvCxnSpPr>
        <p:spPr bwMode="auto">
          <a:xfrm rot="10800000">
            <a:off x="1957388" y="1993900"/>
            <a:ext cx="4252912" cy="2578100"/>
          </a:xfrm>
          <a:prstGeom prst="bentConnector3">
            <a:avLst>
              <a:gd name="adj1" fmla="val 49796"/>
            </a:avLst>
          </a:prstGeom>
          <a:noFill/>
          <a:ln w="25400" algn="ctr">
            <a:solidFill>
              <a:srgbClr val="9BBB59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8" name="직사각형 7"/>
          <p:cNvSpPr/>
          <p:nvPr/>
        </p:nvSpPr>
        <p:spPr>
          <a:xfrm>
            <a:off x="6229350" y="4500563"/>
            <a:ext cx="214313" cy="142875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cxnSp>
        <p:nvCxnSpPr>
          <p:cNvPr id="14" name="꺾인 연결선 13"/>
          <p:cNvCxnSpPr>
            <a:cxnSpLocks noChangeShapeType="1"/>
            <a:stCxn id="12" idx="1"/>
            <a:endCxn id="0" idx="3"/>
          </p:cNvCxnSpPr>
          <p:nvPr/>
        </p:nvCxnSpPr>
        <p:spPr bwMode="auto">
          <a:xfrm rot="10800000" flipV="1">
            <a:off x="1905000" y="3500438"/>
            <a:ext cx="3009900" cy="582612"/>
          </a:xfrm>
          <a:prstGeom prst="bentConnector3">
            <a:avLst>
              <a:gd name="adj1" fmla="val 49685"/>
            </a:avLst>
          </a:prstGeom>
          <a:noFill/>
          <a:ln w="25400" algn="ctr">
            <a:solidFill>
              <a:srgbClr val="9BBB59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2" name="직사각형 11"/>
          <p:cNvSpPr/>
          <p:nvPr/>
        </p:nvSpPr>
        <p:spPr>
          <a:xfrm>
            <a:off x="4933950" y="3429000"/>
            <a:ext cx="214313" cy="142875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5371" name="그림 12" descr="7-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44638" y="4660900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내용 개체 틀 1"/>
          <p:cNvSpPr>
            <a:spLocks noGrp="1"/>
          </p:cNvSpPr>
          <p:nvPr>
            <p:ph idx="1"/>
          </p:nvPr>
        </p:nvSpPr>
        <p:spPr>
          <a:xfrm>
            <a:off x="252413" y="771525"/>
            <a:ext cx="2663825" cy="4232275"/>
          </a:xfrm>
        </p:spPr>
        <p:txBody>
          <a:bodyPr/>
          <a:lstStyle/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w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Cameras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drzewie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recorder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Dokonaj wyboru  kodeka video (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Code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jakości (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Quality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rozdzielczości (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Resolution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 szybkości nagrywania (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Record rat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za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twierdzenia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eaLnBrk="1" hangingPunct="1">
              <a:buFont typeface="Calibri" pitchFamily="34" charset="0"/>
              <a:buAutoNum type="arabicPeriod"/>
            </a:pP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6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376488" cy="53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en-US" altLang="ko-K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387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924300" y="107950"/>
            <a:ext cx="4968875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ogólne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2" descr="C:\Users\a090354\Desktop\마일스톤\13.png"/>
          <p:cNvPicPr>
            <a:picLocks noGrp="1"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86063" y="714375"/>
            <a:ext cx="4929187" cy="40719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직사각형 6"/>
          <p:cNvSpPr/>
          <p:nvPr/>
        </p:nvSpPr>
        <p:spPr>
          <a:xfrm>
            <a:off x="2857500" y="1500188"/>
            <a:ext cx="714375" cy="21431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857625" y="3429000"/>
            <a:ext cx="1928813" cy="785813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pic>
        <p:nvPicPr>
          <p:cNvPr id="16391" name="그림 8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2787650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내용 개체 틀 1"/>
          <p:cNvSpPr>
            <a:spLocks noGrp="1"/>
          </p:cNvSpPr>
          <p:nvPr>
            <p:ph idx="1"/>
          </p:nvPr>
        </p:nvSpPr>
        <p:spPr>
          <a:xfrm>
            <a:off x="-684213" y="787400"/>
            <a:ext cx="3313113" cy="4232275"/>
          </a:xfrm>
        </p:spPr>
        <p:txBody>
          <a:bodyPr/>
          <a:lstStyle/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drugą zakładkę w menu na górze po lewej stronie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dwukrotnie w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Cameras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drzewie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 recorder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zakładkę </a:t>
            </a:r>
            <a:r>
              <a:rPr lang="pl-PL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Privacy Zones</a:t>
            </a: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na górze panelu 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Camera Settings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Wybierz swoją kamerę z listy rozwijalnej </a:t>
            </a:r>
            <a:r>
              <a:rPr lang="en-US" altLang="ko-KR" b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Camera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dodawania strefy po prawej stronie obrazu z kamery i skonfiguruj obszar strefy prywatności</a:t>
            </a:r>
            <a:r>
              <a:rPr lang="en-US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endParaRPr lang="en-US" altLang="ko-KR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Kliknij klawisz zatwierdzenia</a:t>
            </a:r>
            <a:r>
              <a:rPr lang="pl-PL" altLang="ko-KR" smtClean="0">
                <a:latin typeface="Arial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US" altLang="ko-KR" smtClean="0">
              <a:latin typeface="Arial" charset="0"/>
              <a:ea typeface="Gulim" pitchFamily="34" charset="-127"/>
              <a:cs typeface="Arial Unicode MS" pitchFamily="34" charset="-128"/>
            </a:endParaRPr>
          </a:p>
          <a:p>
            <a:pPr marL="1143000" lvl="2" indent="-228600" eaLnBrk="1" hangingPunct="1">
              <a:lnSpc>
                <a:spcPct val="110000"/>
              </a:lnSpc>
              <a:buFont typeface="Calibri" pitchFamily="34" charset="0"/>
              <a:buAutoNum type="arabicPeriod"/>
            </a:pP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0" name="텍스트 개체 틀 2"/>
          <p:cNvSpPr>
            <a:spLocks noGrp="1"/>
          </p:cNvSpPr>
          <p:nvPr>
            <p:ph type="body" sz="quarter" idx="10"/>
          </p:nvPr>
        </p:nvSpPr>
        <p:spPr>
          <a:xfrm>
            <a:off x="1619250" y="107950"/>
            <a:ext cx="2376488" cy="539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l-PL" altLang="ko-KR" sz="200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kamery</a:t>
            </a:r>
            <a:endParaRPr lang="en-US" altLang="ko-KR" sz="200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텍스트 개체 틀 3"/>
          <p:cNvSpPr>
            <a:spLocks noGrp="1"/>
          </p:cNvSpPr>
          <p:nvPr>
            <p:ph type="body" sz="quarter" idx="11"/>
          </p:nvPr>
        </p:nvSpPr>
        <p:spPr>
          <a:xfrm>
            <a:off x="3995738" y="107950"/>
            <a:ext cx="4897437" cy="539750"/>
          </a:xfrm>
        </p:spPr>
        <p:txBody>
          <a:bodyPr/>
          <a:lstStyle/>
          <a:p>
            <a:pPr eaLnBrk="1" hangingPunct="1"/>
            <a:r>
              <a:rPr lang="pl-PL" altLang="ko-KR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Ustawienia stref prywatności</a:t>
            </a:r>
            <a:endParaRPr lang="ko-KR" altLang="en-US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 descr="C:\Users\a090354\Desktop\마일스톤\13.png"/>
          <p:cNvPicPr>
            <a:picLocks noGrp="1" noChangeAspect="1" noChangeArrowheads="1"/>
          </p:cNvPicPr>
          <p:nvPr/>
        </p:nvPicPr>
        <p:blipFill>
          <a:blip r:embed="rId2"/>
          <a:srcRect b="55046"/>
          <a:stretch>
            <a:fillRect/>
          </a:stretch>
        </p:blipFill>
        <p:spPr bwMode="auto">
          <a:xfrm>
            <a:off x="2876550" y="785813"/>
            <a:ext cx="5767388" cy="21431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3" name="그림 5" descr="7-3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156075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그림 6" descr="7-2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3570288"/>
            <a:ext cx="3238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직사각형 7"/>
          <p:cNvSpPr/>
          <p:nvPr/>
        </p:nvSpPr>
        <p:spPr>
          <a:xfrm>
            <a:off x="5305425" y="1035050"/>
            <a:ext cx="1285875" cy="179388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4662488" y="892175"/>
            <a:ext cx="500062" cy="179388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2947988" y="1571625"/>
            <a:ext cx="714375" cy="214313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6877050" y="1357313"/>
            <a:ext cx="357188" cy="214312"/>
          </a:xfrm>
          <a:prstGeom prst="rect">
            <a:avLst/>
          </a:prstGeom>
          <a:noFill/>
          <a:ln w="571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/>
          </a:p>
        </p:txBody>
      </p:sp>
      <p:cxnSp>
        <p:nvCxnSpPr>
          <p:cNvPr id="13" name="꺾인 연결선 12"/>
          <p:cNvCxnSpPr>
            <a:cxnSpLocks noChangeShapeType="1"/>
            <a:stCxn id="11" idx="1"/>
            <a:endCxn id="0" idx="3"/>
          </p:cNvCxnSpPr>
          <p:nvPr/>
        </p:nvCxnSpPr>
        <p:spPr bwMode="auto">
          <a:xfrm rot="10800000" flipV="1">
            <a:off x="1582738" y="1465263"/>
            <a:ext cx="5265737" cy="2235200"/>
          </a:xfrm>
          <a:prstGeom prst="bentConnector3">
            <a:avLst>
              <a:gd name="adj1" fmla="val 49713"/>
            </a:avLst>
          </a:prstGeom>
          <a:noFill/>
          <a:ln w="25400" algn="ctr">
            <a:solidFill>
              <a:srgbClr val="9BBB59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맑은 + Calibri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13900</TotalTime>
  <Words>1305</Words>
  <Application>Microsoft Office PowerPoint</Application>
  <PresentationFormat>On-screen Show (16:9)</PresentationFormat>
  <Paragraphs>233</Paragraphs>
  <Slides>30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Szablon projektu</vt:lpstr>
      </vt:variant>
      <vt:variant>
        <vt:i4>4</vt:i4>
      </vt:variant>
      <vt:variant>
        <vt:lpstr>Tytuły slajdów</vt:lpstr>
      </vt:variant>
      <vt:variant>
        <vt:i4>30</vt:i4>
      </vt:variant>
    </vt:vector>
  </HeadingPairs>
  <TitlesOfParts>
    <vt:vector size="41" baseType="lpstr">
      <vt:lpstr>Arial</vt:lpstr>
      <vt:lpstr>맑은 고딕</vt:lpstr>
      <vt:lpstr>Calibri</vt:lpstr>
      <vt:lpstr>Scada</vt:lpstr>
      <vt:lpstr>Arial Unicode MS</vt:lpstr>
      <vt:lpstr>Gulim</vt:lpstr>
      <vt:lpstr>Wingdings</vt:lpstr>
      <vt:lpstr>Office 테마</vt:lpstr>
      <vt:lpstr>Office 테마</vt:lpstr>
      <vt:lpstr>Office 테마</vt:lpstr>
      <vt:lpstr>Office 테마</vt:lpstr>
      <vt:lpstr>Kamery SAMSUNG Techwin &amp; </vt:lpstr>
      <vt:lpstr>Zawartość instrukcji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SAMSUNG_MANUAL_MILESTONE</dc:title>
  <dc:creator>김성엽</dc:creator>
  <cp:lastModifiedBy>Dawid Adamczyk</cp:lastModifiedBy>
  <cp:revision>1052</cp:revision>
  <dcterms:created xsi:type="dcterms:W3CDTF">2010-10-05T07:05:27Z</dcterms:created>
  <dcterms:modified xsi:type="dcterms:W3CDTF">2013-02-03T22:06:43Z</dcterms:modified>
</cp:coreProperties>
</file>