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7" r:id="rId2"/>
    <p:sldId id="388" r:id="rId3"/>
    <p:sldId id="354" r:id="rId4"/>
    <p:sldId id="387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31" r:id="rId31"/>
    <p:sldId id="266" r:id="rId32"/>
    <p:sldId id="349" r:id="rId33"/>
    <p:sldId id="328" r:id="rId34"/>
    <p:sldId id="329" r:id="rId35"/>
    <p:sldId id="330" r:id="rId36"/>
    <p:sldId id="332" r:id="rId37"/>
    <p:sldId id="333" r:id="rId38"/>
    <p:sldId id="350" r:id="rId39"/>
    <p:sldId id="351" r:id="rId40"/>
    <p:sldId id="334" r:id="rId41"/>
    <p:sldId id="335" r:id="rId42"/>
    <p:sldId id="336" r:id="rId43"/>
    <p:sldId id="337" r:id="rId44"/>
    <p:sldId id="339" r:id="rId45"/>
    <p:sldId id="338" r:id="rId46"/>
    <p:sldId id="340" r:id="rId47"/>
    <p:sldId id="352" r:id="rId48"/>
    <p:sldId id="341" r:id="rId49"/>
    <p:sldId id="342" r:id="rId50"/>
    <p:sldId id="343" r:id="rId51"/>
    <p:sldId id="344" r:id="rId52"/>
    <p:sldId id="346" r:id="rId53"/>
    <p:sldId id="347" r:id="rId54"/>
    <p:sldId id="348" r:id="rId55"/>
    <p:sldId id="380" r:id="rId56"/>
    <p:sldId id="381" r:id="rId57"/>
    <p:sldId id="382" r:id="rId58"/>
    <p:sldId id="383" r:id="rId59"/>
    <p:sldId id="384" r:id="rId60"/>
    <p:sldId id="385" r:id="rId61"/>
    <p:sldId id="386" r:id="rId62"/>
  </p:sldIdLst>
  <p:sldSz cx="9144000" cy="6858000" type="screen4x3"/>
  <p:notesSz cx="9144000" cy="6858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1D31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9" autoAdjust="0"/>
  </p:normalViewPr>
  <p:slideViewPr>
    <p:cSldViewPr>
      <p:cViewPr varScale="1">
        <p:scale>
          <a:sx n="75" d="100"/>
          <a:sy n="75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EEB01-7C7E-481E-93C8-3C306E98E87A}" type="doc">
      <dgm:prSet loTypeId="urn:microsoft.com/office/officeart/2005/8/layout/list1" loCatId="list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57909A72-8793-477B-984B-6DE53385F6AD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latin typeface="나눔고딕" pitchFamily="50" charset="-127"/>
              <a:ea typeface="나눔고딕" pitchFamily="50" charset="-127"/>
            </a:rPr>
            <a:t>Console</a:t>
          </a:r>
          <a:endParaRPr lang="ko-KR" altLang="en-US" sz="1800" b="1" dirty="0">
            <a:latin typeface="나눔고딕" pitchFamily="50" charset="-127"/>
            <a:ea typeface="나눔고딕" pitchFamily="50" charset="-127"/>
          </a:endParaRPr>
        </a:p>
      </dgm:t>
    </dgm:pt>
    <dgm:pt modelId="{3B6FC19B-6759-4C78-A4D9-D53DB907C800}" type="parTrans" cxnId="{9464B05A-6F24-4CFD-8C4E-2B2411FEA0E8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DDFB0008-2907-44F8-9D0F-E13B5150A27E}" type="sibTrans" cxnId="{9464B05A-6F24-4CFD-8C4E-2B2411FEA0E8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C81B010B-74E9-4841-85F7-71CF2739B8AE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latin typeface="나눔고딕" pitchFamily="50" charset="-127"/>
              <a:ea typeface="나눔고딕" pitchFamily="50" charset="-127"/>
            </a:rPr>
            <a:t>System Manager</a:t>
          </a:r>
          <a:endParaRPr lang="ko-KR" altLang="en-US" sz="1800" b="1" dirty="0">
            <a:latin typeface="나눔고딕" pitchFamily="50" charset="-127"/>
            <a:ea typeface="나눔고딕" pitchFamily="50" charset="-127"/>
          </a:endParaRPr>
        </a:p>
      </dgm:t>
    </dgm:pt>
    <dgm:pt modelId="{F39C61AC-52E8-4071-A342-B54341A9CF37}" type="parTrans" cxnId="{B267C6EA-4582-4678-B920-D753A7F6BE8D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6B8DF3D1-5615-4BBF-ADB5-41F15D30C81D}" type="sibTrans" cxnId="{B267C6EA-4582-4678-B920-D753A7F6BE8D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66CDB5D2-EAAA-472E-A77E-853226810650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latin typeface="나눔고딕" pitchFamily="50" charset="-127"/>
              <a:ea typeface="나눔고딕" pitchFamily="50" charset="-127"/>
            </a:rPr>
            <a:t>Media Gateway</a:t>
          </a:r>
          <a:endParaRPr lang="ko-KR" altLang="en-US" sz="1800" b="1" dirty="0">
            <a:latin typeface="나눔고딕" pitchFamily="50" charset="-127"/>
            <a:ea typeface="나눔고딕" pitchFamily="50" charset="-127"/>
          </a:endParaRPr>
        </a:p>
      </dgm:t>
    </dgm:pt>
    <dgm:pt modelId="{B1F8ACA1-52F3-4F45-BA39-331D7FA1660A}" type="parTrans" cxnId="{F0B9D574-227D-422D-ACCD-551FD6224B84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181F13AD-6BF2-476D-AE2C-6BF019056A18}" type="sibTrans" cxnId="{F0B9D574-227D-422D-ACCD-551FD6224B84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4CFE5DD6-1A64-4500-989D-FAF4114902C2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Console provides monitoring and controlling user interface.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E97149FF-E9DE-445E-A73C-BDC754DFA03D}" type="parTrans" cxnId="{5911B52E-AE39-4BF1-9E02-8B9536F28597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F514C8DD-AEA1-4CEF-8FB2-6D59E92FE2B5}" type="sibTrans" cxnId="{5911B52E-AE39-4BF1-9E02-8B9536F28597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8315CD9C-3D59-4A74-831D-44B488997EA8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System Manager provides administration o all devices and users of the system.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01C20524-84E7-4280-8FC2-D2BCEF132249}" type="parTrans" cxnId="{B8B6FBEF-2397-4B2A-9C45-6580C28EB9C0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02640C1C-B65C-4920-A354-83B87DF2FF00}" type="sibTrans" cxnId="{B8B6FBEF-2397-4B2A-9C45-6580C28EB9C0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3C0F06D2-51F1-4689-A808-F3880B53FDB5}">
      <dgm:prSet phldrT="[텍스트]" custT="1"/>
      <dgm:spPr/>
      <dgm:t>
        <a:bodyPr/>
        <a:lstStyle/>
        <a:p>
          <a:pPr latinLnBrk="1"/>
          <a:r>
            <a:rPr lang="en-US" altLang="en-US" sz="1200" dirty="0" smtClean="0">
              <a:latin typeface="나눔고딕" pitchFamily="50" charset="-127"/>
              <a:ea typeface="나눔고딕" pitchFamily="50" charset="-127"/>
            </a:rPr>
            <a:t>Media Gateway's role is as the centralized relay server for the transmitting of video, PTZ control and events.</a:t>
          </a:r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.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7F2EC5B0-69A5-42D0-8BD9-32E0982C7905}" type="parTrans" cxnId="{626BAD82-E05C-4D89-B3BF-E34A34F19A72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3119695A-0BEC-42BF-A209-9343FF52DD5F}" type="sibTrans" cxnId="{626BAD82-E05C-4D89-B3BF-E34A34F19A72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872D8AAD-28A7-4795-A4A8-9ABFDB12E3B3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Manage multiple Media Gateway.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CDC96A6C-9C9D-46F5-A5F9-0FC20CCC1D30}" type="parTrans" cxnId="{180A8C63-FCA9-4C74-84A4-3ED984386085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DFF02763-6D7C-49A5-8ACE-272B221F799F}" type="sibTrans" cxnId="{180A8C63-FCA9-4C74-84A4-3ED984386085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D9F95B93-696D-4C35-AC37-8CF441C269FC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Server module for extended system.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3164E1C5-6ACC-4AF2-B22C-0B589943B4A1}" type="parTrans" cxnId="{E8180F32-9A5B-43DF-867B-9D27ACF9977E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57131632-4422-4F96-B49E-20BDEEEBA6A6}" type="sibTrans" cxnId="{E8180F32-9A5B-43DF-867B-9D27ACF9977E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DEEB66CC-817D-4821-A8A4-49C7EA31F9FE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“SSM Console” &amp;</a:t>
          </a:r>
          <a:r>
            <a:rPr lang="ko-KR" altLang="en-US" sz="1200" dirty="0" smtClean="0">
              <a:latin typeface="나눔고딕" pitchFamily="50" charset="-127"/>
              <a:ea typeface="나눔고딕" pitchFamily="50" charset="-127"/>
            </a:rPr>
            <a:t> </a:t>
          </a:r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“SSM Schedule Backup” programs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267FBA87-2ED2-4DBE-B410-7426182E9F1E}" type="parTrans" cxnId="{4C7CA16B-587F-4E7B-80EE-8F9719B7AC75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325D366E-3EAC-4D66-8324-56B71BCB4756}" type="sibTrans" cxnId="{4C7CA16B-587F-4E7B-80EE-8F9719B7AC75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638FADE4-3A5F-47F9-8282-A446CA8DEA93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“SSM Service Manager” program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7F536D7A-552C-405C-B383-52D8EC341C05}" type="parTrans" cxnId="{FB720405-8F48-4021-A3A3-EEBCDE240493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A0A2E757-2136-41FB-8EA3-878B40E8A801}" type="sibTrans" cxnId="{FB720405-8F48-4021-A3A3-EEBCDE240493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117B470F-D138-4532-8A47-4DC2F95E6BD2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“SSM Service Manager” program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21ACE19A-1EB6-4358-B446-867DBFFDFCD6}" type="parTrans" cxnId="{69160501-B4A6-4134-9FE8-4B2A5F928689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336EDE64-AA69-45D5-8573-AFC51048A363}" type="sibTrans" cxnId="{69160501-B4A6-4134-9FE8-4B2A5F928689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C80E5E63-F875-4ADE-91DF-542EB8C2FB3E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나눔고딕" pitchFamily="50" charset="-127"/>
              <a:ea typeface="나눔고딕" pitchFamily="50" charset="-127"/>
            </a:rPr>
            <a:t>SSM Console consists of LIVE, EVENT and SEARCH VIEWER</a:t>
          </a:r>
          <a:endParaRPr lang="ko-KR" altLang="en-US" sz="1200" dirty="0">
            <a:latin typeface="나눔고딕" pitchFamily="50" charset="-127"/>
            <a:ea typeface="나눔고딕" pitchFamily="50" charset="-127"/>
          </a:endParaRPr>
        </a:p>
      </dgm:t>
    </dgm:pt>
    <dgm:pt modelId="{B61EE054-1172-41BE-B883-8943501B961D}" type="parTrans" cxnId="{DD79AF84-A036-4CAD-98B0-A21EDADBF85B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EB38B99C-5FE6-436D-841C-2FC5B0AB64DB}" type="sibTrans" cxnId="{DD79AF84-A036-4CAD-98B0-A21EDADBF85B}">
      <dgm:prSet/>
      <dgm:spPr/>
      <dgm:t>
        <a:bodyPr/>
        <a:lstStyle/>
        <a:p>
          <a:pPr latinLnBrk="1"/>
          <a:endParaRPr lang="ko-KR" altLang="en-US">
            <a:latin typeface="나눔고딕" pitchFamily="50" charset="-127"/>
            <a:ea typeface="나눔고딕" pitchFamily="50" charset="-127"/>
          </a:endParaRPr>
        </a:p>
      </dgm:t>
    </dgm:pt>
    <dgm:pt modelId="{612FEAD0-B0FD-4DBF-9BC0-9C6A3379EC76}" type="pres">
      <dgm:prSet presAssocID="{036EEB01-7C7E-481E-93C8-3C306E98E8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E39833-CA94-4E9B-8863-F6170B44AA6D}" type="pres">
      <dgm:prSet presAssocID="{57909A72-8793-477B-984B-6DE53385F6AD}" presName="parentLin" presStyleCnt="0"/>
      <dgm:spPr/>
    </dgm:pt>
    <dgm:pt modelId="{F9C8B379-086C-4FE7-9D96-E9D5A758D9B0}" type="pres">
      <dgm:prSet presAssocID="{57909A72-8793-477B-984B-6DE53385F6AD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373885C-1A78-402F-B2F7-6875E1D75632}" type="pres">
      <dgm:prSet presAssocID="{57909A72-8793-477B-984B-6DE53385F6AD}" presName="parentText" presStyleLbl="node1" presStyleIdx="0" presStyleCnt="3" custScaleX="6781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827E1C-A6F7-4DAE-9904-9F7501F83DB7}" type="pres">
      <dgm:prSet presAssocID="{57909A72-8793-477B-984B-6DE53385F6AD}" presName="negativeSpace" presStyleCnt="0"/>
      <dgm:spPr/>
    </dgm:pt>
    <dgm:pt modelId="{9AE2E20E-B8FB-451D-8DD7-38D8EE3538CC}" type="pres">
      <dgm:prSet presAssocID="{57909A72-8793-477B-984B-6DE53385F6A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260A15-78D9-4921-A3A1-A6FF863582F0}" type="pres">
      <dgm:prSet presAssocID="{DDFB0008-2907-44F8-9D0F-E13B5150A27E}" presName="spaceBetweenRectangles" presStyleCnt="0"/>
      <dgm:spPr/>
    </dgm:pt>
    <dgm:pt modelId="{A7E3E792-38B0-4814-A8A8-51A55DB68550}" type="pres">
      <dgm:prSet presAssocID="{C81B010B-74E9-4841-85F7-71CF2739B8AE}" presName="parentLin" presStyleCnt="0"/>
      <dgm:spPr/>
    </dgm:pt>
    <dgm:pt modelId="{315BF198-8C53-41B1-B85C-1D3C9016934F}" type="pres">
      <dgm:prSet presAssocID="{C81B010B-74E9-4841-85F7-71CF2739B8A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3720C15-3E67-4F9A-9828-11D7F3E99A3B}" type="pres">
      <dgm:prSet presAssocID="{C81B010B-74E9-4841-85F7-71CF2739B8AE}" presName="parentText" presStyleLbl="node1" presStyleIdx="1" presStyleCnt="3" custScaleX="6781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E1C0CB-4EB6-43D0-BFC7-9CC3B1349CC8}" type="pres">
      <dgm:prSet presAssocID="{C81B010B-74E9-4841-85F7-71CF2739B8AE}" presName="negativeSpace" presStyleCnt="0"/>
      <dgm:spPr/>
    </dgm:pt>
    <dgm:pt modelId="{725979B1-D032-4172-8E4A-81002B9F6458}" type="pres">
      <dgm:prSet presAssocID="{C81B010B-74E9-4841-85F7-71CF2739B8AE}" presName="childText" presStyleLbl="conFgAcc1" presStyleIdx="1" presStyleCnt="3" custLinFactNeighborX="1136" custLinFactNeighborY="283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457B5D-2C17-469A-AA52-801137B144EF}" type="pres">
      <dgm:prSet presAssocID="{6B8DF3D1-5615-4BBF-ADB5-41F15D30C81D}" presName="spaceBetweenRectangles" presStyleCnt="0"/>
      <dgm:spPr/>
    </dgm:pt>
    <dgm:pt modelId="{3998AAF2-5F1F-4EA9-B68F-26329C521FCA}" type="pres">
      <dgm:prSet presAssocID="{66CDB5D2-EAAA-472E-A77E-853226810650}" presName="parentLin" presStyleCnt="0"/>
      <dgm:spPr/>
    </dgm:pt>
    <dgm:pt modelId="{111653DB-2555-497F-B650-0EA24657F164}" type="pres">
      <dgm:prSet presAssocID="{66CDB5D2-EAAA-472E-A77E-853226810650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2502424-C5F6-40CC-B76F-1416E0DD6A50}" type="pres">
      <dgm:prSet presAssocID="{66CDB5D2-EAAA-472E-A77E-853226810650}" presName="parentText" presStyleLbl="node1" presStyleIdx="2" presStyleCnt="3" custScaleX="686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F9E8B0-B8EC-4E62-AB28-D2670A84C58B}" type="pres">
      <dgm:prSet presAssocID="{66CDB5D2-EAAA-472E-A77E-853226810650}" presName="negativeSpace" presStyleCnt="0"/>
      <dgm:spPr/>
    </dgm:pt>
    <dgm:pt modelId="{1AC7B5A0-C9F9-4735-8D38-7EFDF6CD0739}" type="pres">
      <dgm:prSet presAssocID="{66CDB5D2-EAAA-472E-A77E-85322681065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D79AF84-A036-4CAD-98B0-A21EDADBF85B}" srcId="{57909A72-8793-477B-984B-6DE53385F6AD}" destId="{C80E5E63-F875-4ADE-91DF-542EB8C2FB3E}" srcOrd="2" destOrd="0" parTransId="{B61EE054-1172-41BE-B883-8943501B961D}" sibTransId="{EB38B99C-5FE6-436D-841C-2FC5B0AB64DB}"/>
    <dgm:cxn modelId="{DF3E295B-E702-4978-959B-D772C78DCCED}" type="presOf" srcId="{117B470F-D138-4532-8A47-4DC2F95E6BD2}" destId="{1AC7B5A0-C9F9-4735-8D38-7EFDF6CD0739}" srcOrd="0" destOrd="2" presId="urn:microsoft.com/office/officeart/2005/8/layout/list1"/>
    <dgm:cxn modelId="{241DCB4E-3704-45CE-BCF0-CAB7E5AF175B}" type="presOf" srcId="{4CFE5DD6-1A64-4500-989D-FAF4114902C2}" destId="{9AE2E20E-B8FB-451D-8DD7-38D8EE3538CC}" srcOrd="0" destOrd="0" presId="urn:microsoft.com/office/officeart/2005/8/layout/list1"/>
    <dgm:cxn modelId="{74990C75-761D-4F02-AAC3-5BD1D06B9190}" type="presOf" srcId="{872D8AAD-28A7-4795-A4A8-9ABFDB12E3B3}" destId="{725979B1-D032-4172-8E4A-81002B9F6458}" srcOrd="0" destOrd="1" presId="urn:microsoft.com/office/officeart/2005/8/layout/list1"/>
    <dgm:cxn modelId="{4C7CA16B-587F-4E7B-80EE-8F9719B7AC75}" srcId="{57909A72-8793-477B-984B-6DE53385F6AD}" destId="{DEEB66CC-817D-4821-A8A4-49C7EA31F9FE}" srcOrd="1" destOrd="0" parTransId="{267FBA87-2ED2-4DBE-B410-7426182E9F1E}" sibTransId="{325D366E-3EAC-4D66-8324-56B71BCB4756}"/>
    <dgm:cxn modelId="{69160501-B4A6-4134-9FE8-4B2A5F928689}" srcId="{66CDB5D2-EAAA-472E-A77E-853226810650}" destId="{117B470F-D138-4532-8A47-4DC2F95E6BD2}" srcOrd="2" destOrd="0" parTransId="{21ACE19A-1EB6-4358-B446-867DBFFDFCD6}" sibTransId="{336EDE64-AA69-45D5-8573-AFC51048A363}"/>
    <dgm:cxn modelId="{3E35114D-75A0-4AA7-B52A-353545B42BFF}" type="presOf" srcId="{66CDB5D2-EAAA-472E-A77E-853226810650}" destId="{111653DB-2555-497F-B650-0EA24657F164}" srcOrd="0" destOrd="0" presId="urn:microsoft.com/office/officeart/2005/8/layout/list1"/>
    <dgm:cxn modelId="{180A8C63-FCA9-4C74-84A4-3ED984386085}" srcId="{C81B010B-74E9-4841-85F7-71CF2739B8AE}" destId="{872D8AAD-28A7-4795-A4A8-9ABFDB12E3B3}" srcOrd="1" destOrd="0" parTransId="{CDC96A6C-9C9D-46F5-A5F9-0FC20CCC1D30}" sibTransId="{DFF02763-6D7C-49A5-8ACE-272B221F799F}"/>
    <dgm:cxn modelId="{5911B52E-AE39-4BF1-9E02-8B9536F28597}" srcId="{57909A72-8793-477B-984B-6DE53385F6AD}" destId="{4CFE5DD6-1A64-4500-989D-FAF4114902C2}" srcOrd="0" destOrd="0" parTransId="{E97149FF-E9DE-445E-A73C-BDC754DFA03D}" sibTransId="{F514C8DD-AEA1-4CEF-8FB2-6D59E92FE2B5}"/>
    <dgm:cxn modelId="{F80D2603-48D8-49A9-9501-91F003BBF4B0}" type="presOf" srcId="{638FADE4-3A5F-47F9-8282-A446CA8DEA93}" destId="{725979B1-D032-4172-8E4A-81002B9F6458}" srcOrd="0" destOrd="2" presId="urn:microsoft.com/office/officeart/2005/8/layout/list1"/>
    <dgm:cxn modelId="{B8B6FBEF-2397-4B2A-9C45-6580C28EB9C0}" srcId="{C81B010B-74E9-4841-85F7-71CF2739B8AE}" destId="{8315CD9C-3D59-4A74-831D-44B488997EA8}" srcOrd="0" destOrd="0" parTransId="{01C20524-84E7-4280-8FC2-D2BCEF132249}" sibTransId="{02640C1C-B65C-4920-A354-83B87DF2FF00}"/>
    <dgm:cxn modelId="{FB720405-8F48-4021-A3A3-EEBCDE240493}" srcId="{C81B010B-74E9-4841-85F7-71CF2739B8AE}" destId="{638FADE4-3A5F-47F9-8282-A446CA8DEA93}" srcOrd="2" destOrd="0" parTransId="{7F536D7A-552C-405C-B383-52D8EC341C05}" sibTransId="{A0A2E757-2136-41FB-8EA3-878B40E8A801}"/>
    <dgm:cxn modelId="{E8180F32-9A5B-43DF-867B-9D27ACF9977E}" srcId="{66CDB5D2-EAAA-472E-A77E-853226810650}" destId="{D9F95B93-696D-4C35-AC37-8CF441C269FC}" srcOrd="1" destOrd="0" parTransId="{3164E1C5-6ACC-4AF2-B22C-0B589943B4A1}" sibTransId="{57131632-4422-4F96-B49E-20BDEEEBA6A6}"/>
    <dgm:cxn modelId="{0CC597C8-1876-4CF7-8A17-D1C9540695BA}" type="presOf" srcId="{C80E5E63-F875-4ADE-91DF-542EB8C2FB3E}" destId="{9AE2E20E-B8FB-451D-8DD7-38D8EE3538CC}" srcOrd="0" destOrd="2" presId="urn:microsoft.com/office/officeart/2005/8/layout/list1"/>
    <dgm:cxn modelId="{884BDBE9-A93B-4CAB-AE51-044D27EA69CC}" type="presOf" srcId="{8315CD9C-3D59-4A74-831D-44B488997EA8}" destId="{725979B1-D032-4172-8E4A-81002B9F6458}" srcOrd="0" destOrd="0" presId="urn:microsoft.com/office/officeart/2005/8/layout/list1"/>
    <dgm:cxn modelId="{F50D40F7-A32B-456E-A498-B54AAA24C898}" type="presOf" srcId="{57909A72-8793-477B-984B-6DE53385F6AD}" destId="{F373885C-1A78-402F-B2F7-6875E1D75632}" srcOrd="1" destOrd="0" presId="urn:microsoft.com/office/officeart/2005/8/layout/list1"/>
    <dgm:cxn modelId="{626BAD82-E05C-4D89-B3BF-E34A34F19A72}" srcId="{66CDB5D2-EAAA-472E-A77E-853226810650}" destId="{3C0F06D2-51F1-4689-A808-F3880B53FDB5}" srcOrd="0" destOrd="0" parTransId="{7F2EC5B0-69A5-42D0-8BD9-32E0982C7905}" sibTransId="{3119695A-0BEC-42BF-A209-9343FF52DD5F}"/>
    <dgm:cxn modelId="{D31493AD-287C-455D-BA46-43E324327458}" type="presOf" srcId="{66CDB5D2-EAAA-472E-A77E-853226810650}" destId="{A2502424-C5F6-40CC-B76F-1416E0DD6A50}" srcOrd="1" destOrd="0" presId="urn:microsoft.com/office/officeart/2005/8/layout/list1"/>
    <dgm:cxn modelId="{23F68F1D-B185-4D93-A054-A61DFDFD141A}" type="presOf" srcId="{036EEB01-7C7E-481E-93C8-3C306E98E87A}" destId="{612FEAD0-B0FD-4DBF-9BC0-9C6A3379EC76}" srcOrd="0" destOrd="0" presId="urn:microsoft.com/office/officeart/2005/8/layout/list1"/>
    <dgm:cxn modelId="{A0463247-61D1-44DE-A928-42954816A69D}" type="presOf" srcId="{D9F95B93-696D-4C35-AC37-8CF441C269FC}" destId="{1AC7B5A0-C9F9-4735-8D38-7EFDF6CD0739}" srcOrd="0" destOrd="1" presId="urn:microsoft.com/office/officeart/2005/8/layout/list1"/>
    <dgm:cxn modelId="{C9C2DB36-1A09-4176-A9A7-927ED5B5256F}" type="presOf" srcId="{C81B010B-74E9-4841-85F7-71CF2739B8AE}" destId="{43720C15-3E67-4F9A-9828-11D7F3E99A3B}" srcOrd="1" destOrd="0" presId="urn:microsoft.com/office/officeart/2005/8/layout/list1"/>
    <dgm:cxn modelId="{F0B9D574-227D-422D-ACCD-551FD6224B84}" srcId="{036EEB01-7C7E-481E-93C8-3C306E98E87A}" destId="{66CDB5D2-EAAA-472E-A77E-853226810650}" srcOrd="2" destOrd="0" parTransId="{B1F8ACA1-52F3-4F45-BA39-331D7FA1660A}" sibTransId="{181F13AD-6BF2-476D-AE2C-6BF019056A18}"/>
    <dgm:cxn modelId="{38437142-4E9B-4F0D-92EA-0F059BE6003C}" type="presOf" srcId="{57909A72-8793-477B-984B-6DE53385F6AD}" destId="{F9C8B379-086C-4FE7-9D96-E9D5A758D9B0}" srcOrd="0" destOrd="0" presId="urn:microsoft.com/office/officeart/2005/8/layout/list1"/>
    <dgm:cxn modelId="{68C58DE3-7F72-49B3-9114-8830C30EAC52}" type="presOf" srcId="{C81B010B-74E9-4841-85F7-71CF2739B8AE}" destId="{315BF198-8C53-41B1-B85C-1D3C9016934F}" srcOrd="0" destOrd="0" presId="urn:microsoft.com/office/officeart/2005/8/layout/list1"/>
    <dgm:cxn modelId="{7641303B-0D24-4C8F-851D-87D95DBA9374}" type="presOf" srcId="{3C0F06D2-51F1-4689-A808-F3880B53FDB5}" destId="{1AC7B5A0-C9F9-4735-8D38-7EFDF6CD0739}" srcOrd="0" destOrd="0" presId="urn:microsoft.com/office/officeart/2005/8/layout/list1"/>
    <dgm:cxn modelId="{9464B05A-6F24-4CFD-8C4E-2B2411FEA0E8}" srcId="{036EEB01-7C7E-481E-93C8-3C306E98E87A}" destId="{57909A72-8793-477B-984B-6DE53385F6AD}" srcOrd="0" destOrd="0" parTransId="{3B6FC19B-6759-4C78-A4D9-D53DB907C800}" sibTransId="{DDFB0008-2907-44F8-9D0F-E13B5150A27E}"/>
    <dgm:cxn modelId="{C75B17BB-25E0-497C-BD0A-E2D566BCF386}" type="presOf" srcId="{DEEB66CC-817D-4821-A8A4-49C7EA31F9FE}" destId="{9AE2E20E-B8FB-451D-8DD7-38D8EE3538CC}" srcOrd="0" destOrd="1" presId="urn:microsoft.com/office/officeart/2005/8/layout/list1"/>
    <dgm:cxn modelId="{B267C6EA-4582-4678-B920-D753A7F6BE8D}" srcId="{036EEB01-7C7E-481E-93C8-3C306E98E87A}" destId="{C81B010B-74E9-4841-85F7-71CF2739B8AE}" srcOrd="1" destOrd="0" parTransId="{F39C61AC-52E8-4071-A342-B54341A9CF37}" sibTransId="{6B8DF3D1-5615-4BBF-ADB5-41F15D30C81D}"/>
    <dgm:cxn modelId="{6F7D8706-9F7D-4009-B396-95DD8ABBFF44}" type="presParOf" srcId="{612FEAD0-B0FD-4DBF-9BC0-9C6A3379EC76}" destId="{7FE39833-CA94-4E9B-8863-F6170B44AA6D}" srcOrd="0" destOrd="0" presId="urn:microsoft.com/office/officeart/2005/8/layout/list1"/>
    <dgm:cxn modelId="{50233412-8F32-48C5-BE8C-15E5956E19DD}" type="presParOf" srcId="{7FE39833-CA94-4E9B-8863-F6170B44AA6D}" destId="{F9C8B379-086C-4FE7-9D96-E9D5A758D9B0}" srcOrd="0" destOrd="0" presId="urn:microsoft.com/office/officeart/2005/8/layout/list1"/>
    <dgm:cxn modelId="{CBA2E378-57B9-4424-A502-37187ACCB438}" type="presParOf" srcId="{7FE39833-CA94-4E9B-8863-F6170B44AA6D}" destId="{F373885C-1A78-402F-B2F7-6875E1D75632}" srcOrd="1" destOrd="0" presId="urn:microsoft.com/office/officeart/2005/8/layout/list1"/>
    <dgm:cxn modelId="{A721BE66-3F3E-479A-86A8-FF335AE14F71}" type="presParOf" srcId="{612FEAD0-B0FD-4DBF-9BC0-9C6A3379EC76}" destId="{F7827E1C-A6F7-4DAE-9904-9F7501F83DB7}" srcOrd="1" destOrd="0" presId="urn:microsoft.com/office/officeart/2005/8/layout/list1"/>
    <dgm:cxn modelId="{E11D5064-F6C0-4D16-9DC2-1C1D038AA5EE}" type="presParOf" srcId="{612FEAD0-B0FD-4DBF-9BC0-9C6A3379EC76}" destId="{9AE2E20E-B8FB-451D-8DD7-38D8EE3538CC}" srcOrd="2" destOrd="0" presId="urn:microsoft.com/office/officeart/2005/8/layout/list1"/>
    <dgm:cxn modelId="{6E8FD950-FA0D-433E-97F1-D8C268AFDD18}" type="presParOf" srcId="{612FEAD0-B0FD-4DBF-9BC0-9C6A3379EC76}" destId="{5B260A15-78D9-4921-A3A1-A6FF863582F0}" srcOrd="3" destOrd="0" presId="urn:microsoft.com/office/officeart/2005/8/layout/list1"/>
    <dgm:cxn modelId="{6F76A733-5F64-4B59-89A8-1E8448F371BD}" type="presParOf" srcId="{612FEAD0-B0FD-4DBF-9BC0-9C6A3379EC76}" destId="{A7E3E792-38B0-4814-A8A8-51A55DB68550}" srcOrd="4" destOrd="0" presId="urn:microsoft.com/office/officeart/2005/8/layout/list1"/>
    <dgm:cxn modelId="{F3B6A469-4879-40B4-AF5D-684A53ECCB20}" type="presParOf" srcId="{A7E3E792-38B0-4814-A8A8-51A55DB68550}" destId="{315BF198-8C53-41B1-B85C-1D3C9016934F}" srcOrd="0" destOrd="0" presId="urn:microsoft.com/office/officeart/2005/8/layout/list1"/>
    <dgm:cxn modelId="{C47BCAEB-38FC-4F8A-BCCC-DCE9D1D8D3CB}" type="presParOf" srcId="{A7E3E792-38B0-4814-A8A8-51A55DB68550}" destId="{43720C15-3E67-4F9A-9828-11D7F3E99A3B}" srcOrd="1" destOrd="0" presId="urn:microsoft.com/office/officeart/2005/8/layout/list1"/>
    <dgm:cxn modelId="{CEE53775-82C3-42F5-8ADA-BD8526337095}" type="presParOf" srcId="{612FEAD0-B0FD-4DBF-9BC0-9C6A3379EC76}" destId="{C6E1C0CB-4EB6-43D0-BFC7-9CC3B1349CC8}" srcOrd="5" destOrd="0" presId="urn:microsoft.com/office/officeart/2005/8/layout/list1"/>
    <dgm:cxn modelId="{0F36EABC-F110-4F01-AC2E-509995DC6D36}" type="presParOf" srcId="{612FEAD0-B0FD-4DBF-9BC0-9C6A3379EC76}" destId="{725979B1-D032-4172-8E4A-81002B9F6458}" srcOrd="6" destOrd="0" presId="urn:microsoft.com/office/officeart/2005/8/layout/list1"/>
    <dgm:cxn modelId="{1CB7B928-498A-4C44-9D86-7135C92301A7}" type="presParOf" srcId="{612FEAD0-B0FD-4DBF-9BC0-9C6A3379EC76}" destId="{E9457B5D-2C17-469A-AA52-801137B144EF}" srcOrd="7" destOrd="0" presId="urn:microsoft.com/office/officeart/2005/8/layout/list1"/>
    <dgm:cxn modelId="{164D72CE-F64B-4BF1-BE66-11F4945BA5C9}" type="presParOf" srcId="{612FEAD0-B0FD-4DBF-9BC0-9C6A3379EC76}" destId="{3998AAF2-5F1F-4EA9-B68F-26329C521FCA}" srcOrd="8" destOrd="0" presId="urn:microsoft.com/office/officeart/2005/8/layout/list1"/>
    <dgm:cxn modelId="{19647D1F-DC80-4DC4-A404-BD3E522E381D}" type="presParOf" srcId="{3998AAF2-5F1F-4EA9-B68F-26329C521FCA}" destId="{111653DB-2555-497F-B650-0EA24657F164}" srcOrd="0" destOrd="0" presId="urn:microsoft.com/office/officeart/2005/8/layout/list1"/>
    <dgm:cxn modelId="{8BD0383C-306D-4BC1-BD4A-0489991D24B6}" type="presParOf" srcId="{3998AAF2-5F1F-4EA9-B68F-26329C521FCA}" destId="{A2502424-C5F6-40CC-B76F-1416E0DD6A50}" srcOrd="1" destOrd="0" presId="urn:microsoft.com/office/officeart/2005/8/layout/list1"/>
    <dgm:cxn modelId="{DB4E6E74-8051-4E54-8C30-054CFCD7D927}" type="presParOf" srcId="{612FEAD0-B0FD-4DBF-9BC0-9C6A3379EC76}" destId="{E3F9E8B0-B8EC-4E62-AB28-D2670A84C58B}" srcOrd="9" destOrd="0" presId="urn:microsoft.com/office/officeart/2005/8/layout/list1"/>
    <dgm:cxn modelId="{9321F841-0A9C-4B2E-B3AF-BE399A304971}" type="presParOf" srcId="{612FEAD0-B0FD-4DBF-9BC0-9C6A3379EC76}" destId="{1AC7B5A0-C9F9-4735-8D38-7EFDF6CD07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E63CCA-A906-4442-B54E-A56FB111B4F5}" type="datetimeFigureOut">
              <a:rPr lang="ko-KR" altLang="en-US"/>
              <a:pPr>
                <a:defRPr/>
              </a:pPr>
              <a:t>2013-03-03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62A542-6E65-414E-8053-84FCF0B3A1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2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47C7B-361C-4244-BB7F-5CB46CD0960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83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5E7B0-4C2C-4A85-825D-7D32666BBC4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45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38E04-4B7E-4CA1-8416-443A4F501A2C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77BF2-24F1-496A-B8D8-294E1DF36BE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7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08B26-1904-4ACF-A0D2-18B0B2A8691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09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39AE0-086F-44F1-A5E9-7D74FCF67C2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ko-KR" altLang="en-US" smtClean="0"/>
          </a:p>
        </p:txBody>
      </p:sp>
      <p:sp>
        <p:nvSpPr>
          <p:cNvPr id="440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34B24A-B034-476D-93E0-F3C437FDA1D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ko-KR" altLang="en-US" smtClean="0"/>
          </a:p>
        </p:txBody>
      </p:sp>
      <p:sp>
        <p:nvSpPr>
          <p:cNvPr id="460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919F6-5784-40F7-B7E6-66D93863BF3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ko-KR" altLang="en-US" smtClean="0"/>
          </a:p>
        </p:txBody>
      </p:sp>
      <p:sp>
        <p:nvSpPr>
          <p:cNvPr id="481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819DA-2C51-42E4-B0D6-9CE7753E9D3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ko-KR" altLang="en-US" smtClean="0"/>
          </a:p>
        </p:txBody>
      </p:sp>
      <p:sp>
        <p:nvSpPr>
          <p:cNvPr id="501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9FB9-932D-466B-AFD9-A634813486A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ko-KR" altLang="en-US" smtClean="0"/>
          </a:p>
        </p:txBody>
      </p:sp>
      <p:sp>
        <p:nvSpPr>
          <p:cNvPr id="522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2AC1B-6813-4F41-A67E-1C779E9BB9B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56438" y="144463"/>
            <a:ext cx="1924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7"/>
          <p:cNvCxnSpPr/>
          <p:nvPr userDrawn="1"/>
        </p:nvCxnSpPr>
        <p:spPr>
          <a:xfrm>
            <a:off x="365125" y="3435350"/>
            <a:ext cx="840581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8"/>
          <p:cNvCxnSpPr/>
          <p:nvPr userDrawn="1"/>
        </p:nvCxnSpPr>
        <p:spPr>
          <a:xfrm>
            <a:off x="365125" y="3989388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9"/>
          <p:cNvCxnSpPr/>
          <p:nvPr userDrawn="1"/>
        </p:nvCxnSpPr>
        <p:spPr>
          <a:xfrm>
            <a:off x="365125" y="4298950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0"/>
          <p:cNvCxnSpPr/>
          <p:nvPr userDrawn="1"/>
        </p:nvCxnSpPr>
        <p:spPr>
          <a:xfrm>
            <a:off x="365125" y="4611688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1"/>
          <p:cNvCxnSpPr/>
          <p:nvPr userDrawn="1"/>
        </p:nvCxnSpPr>
        <p:spPr>
          <a:xfrm>
            <a:off x="365125" y="4922838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484368" cy="1800200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3980656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pPr>
              <a:defRPr/>
            </a:pPr>
            <a:fld id="{CDB084E9-7493-4CF8-BF5B-627970F97A54}" type="datetimeFigureOut">
              <a:rPr lang="ko-KR" altLang="en-US"/>
              <a:pPr>
                <a:defRPr/>
              </a:pPr>
              <a:t>2013-03-03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B3DC8A1E-DEC3-4838-B6B8-3A4D879DB3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7"/>
          <p:cNvCxnSpPr/>
          <p:nvPr userDrawn="1"/>
        </p:nvCxnSpPr>
        <p:spPr>
          <a:xfrm>
            <a:off x="365125" y="3435350"/>
            <a:ext cx="840581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3645024"/>
            <a:ext cx="7484368" cy="194421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3"/>
          </p:nvPr>
        </p:nvSpPr>
        <p:spPr>
          <a:xfrm>
            <a:off x="395536" y="2492896"/>
            <a:ext cx="8352928" cy="828056"/>
          </a:xfrm>
        </p:spPr>
        <p:txBody>
          <a:bodyPr anchor="b">
            <a:noAutofit/>
          </a:bodyPr>
          <a:lstStyle>
            <a:lvl1pPr algn="r">
              <a:buNone/>
              <a:defRPr sz="1800" b="1">
                <a:solidFill>
                  <a:schemeClr val="accent1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pPr>
              <a:defRPr/>
            </a:pPr>
            <a:fld id="{E49D6F93-C3E2-4BBF-B06E-416E57F763FF}" type="datetimeFigureOut">
              <a:rPr lang="ko-KR" altLang="en-US"/>
              <a:pPr>
                <a:defRPr/>
              </a:pPr>
              <a:t>2013-03-03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8344453A-816B-497D-96E7-EB96C1A577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6"/>
          <p:cNvCxnSpPr/>
          <p:nvPr userDrawn="1"/>
        </p:nvCxnSpPr>
        <p:spPr>
          <a:xfrm>
            <a:off x="179388" y="6524625"/>
            <a:ext cx="87137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6551613"/>
            <a:ext cx="144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8"/>
          <p:cNvCxnSpPr/>
          <p:nvPr userDrawn="1"/>
        </p:nvCxnSpPr>
        <p:spPr>
          <a:xfrm>
            <a:off x="365125" y="547688"/>
            <a:ext cx="840581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 userDrawn="1"/>
        </p:nvSpPr>
        <p:spPr>
          <a:xfrm>
            <a:off x="7277100" y="195263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D990F8B4-4B05-457B-B3FA-A53A0F58E0D0}" type="slidenum"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t> / 61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8229600" cy="57600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3"/>
          </p:nvPr>
        </p:nvSpPr>
        <p:spPr>
          <a:xfrm>
            <a:off x="288000" y="180000"/>
            <a:ext cx="6660264" cy="324000"/>
          </a:xfrm>
        </p:spPr>
        <p:txBody>
          <a:bodyPr>
            <a:noAutofit/>
          </a:bodyPr>
          <a:lstStyle>
            <a:lvl1pPr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pPr>
              <a:defRPr/>
            </a:pPr>
            <a:fld id="{C323CA5C-E41F-4524-9A13-DC0DCC357381}" type="datetimeFigureOut">
              <a:rPr lang="ko-KR" altLang="en-US"/>
              <a:pPr>
                <a:defRPr/>
              </a:pPr>
              <a:t>2013-03-03</a:t>
            </a:fld>
            <a:endParaRPr lang="ko-KR" altLang="en-US"/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871AA8D6-FB2A-4E24-9E77-027B559CD0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4"/>
          <p:cNvCxnSpPr/>
          <p:nvPr userDrawn="1"/>
        </p:nvCxnSpPr>
        <p:spPr>
          <a:xfrm>
            <a:off x="179388" y="6524625"/>
            <a:ext cx="87137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6551613"/>
            <a:ext cx="144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7"/>
          <p:cNvCxnSpPr/>
          <p:nvPr userDrawn="1"/>
        </p:nvCxnSpPr>
        <p:spPr>
          <a:xfrm>
            <a:off x="365125" y="547688"/>
            <a:ext cx="840581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 userDrawn="1"/>
        </p:nvSpPr>
        <p:spPr>
          <a:xfrm>
            <a:off x="7277100" y="195263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9260DF2E-1E29-4673-8CEA-AB59A36DD250}" type="slidenum"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t> / 61</a:t>
            </a:r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3"/>
          </p:nvPr>
        </p:nvSpPr>
        <p:spPr>
          <a:xfrm>
            <a:off x="288000" y="180000"/>
            <a:ext cx="6660264" cy="324000"/>
          </a:xfrm>
        </p:spPr>
        <p:txBody>
          <a:bodyPr>
            <a:noAutofit/>
          </a:bodyPr>
          <a:lstStyle>
            <a:lvl1pPr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pPr>
              <a:defRPr/>
            </a:pPr>
            <a:fld id="{20538C65-E81D-4285-B7F7-F35916A72673}" type="datetimeFigureOut">
              <a:rPr lang="ko-KR" altLang="en-US"/>
              <a:pPr>
                <a:defRPr/>
              </a:pPr>
              <a:t>2013-03-03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BD1F9158-C0F4-4F18-9F24-2D145B71C1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pPr>
              <a:defRPr/>
            </a:pPr>
            <a:fld id="{FB0C6617-AEF9-4AD2-ABAB-1312F489B4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나눔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나눔고딕"/>
          <a:ea typeface="나눔고딕"/>
          <a:cs typeface="나눔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나눔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나눔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나눔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나눔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나눔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제목 3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7483475" cy="1800225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</a:t>
            </a:r>
            <a:endParaRPr lang="ko-KR" altLang="en-US" sz="4000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4" name="부제목 4"/>
          <p:cNvSpPr>
            <a:spLocks noGrp="1"/>
          </p:cNvSpPr>
          <p:nvPr>
            <p:ph type="subTitle" idx="1"/>
          </p:nvPr>
        </p:nvSpPr>
        <p:spPr>
          <a:xfrm>
            <a:off x="323850" y="3979863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ko-KR" smtClean="0">
                <a:solidFill>
                  <a:srgbClr val="89898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Grudzień </a:t>
            </a:r>
            <a:r>
              <a:rPr lang="en-US" altLang="ko-KR" smtClean="0">
                <a:solidFill>
                  <a:srgbClr val="89898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2012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>
                <a:solidFill>
                  <a:srgbClr val="89898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Security Solution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>
                <a:solidFill>
                  <a:srgbClr val="89898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 Engineering Group</a:t>
            </a:r>
            <a:endParaRPr lang="ko-KR" altLang="en-US" smtClean="0">
              <a:solidFill>
                <a:srgbClr val="89898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650" y="2852738"/>
            <a:ext cx="10398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t>V1.02</a:t>
            </a:r>
            <a:endParaRPr lang="ko-KR" altLang="en-US" sz="2400" b="1" dirty="0">
              <a:solidFill>
                <a:schemeClr val="bg1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unkcjonalność nr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3.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Zdarzenia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8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7993063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latinLnBrk="1">
              <a:lnSpc>
                <a:spcPct val="150000"/>
              </a:lnSpc>
              <a:spcBef>
                <a:spcPct val="20000"/>
              </a:spcBef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Podgląd zdarzeń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Pogląd zdarzeń w czasie rzeczywistym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Wyszukiwanie zdarzeń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Zapis dziennika raportu w formatach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EXCEL / PDF / MS Word</a:t>
            </a: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Potwierdzanie zdarzeń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/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Dodawanie do zdarzeń komentarzy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algn="just" latinLnBrk="1">
              <a:lnSpc>
                <a:spcPct val="150000"/>
              </a:lnSpc>
              <a:spcBef>
                <a:spcPct val="20000"/>
              </a:spcBef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Reakcje na zdarzenia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Konfiguracja reakcji na każde zdarzenie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2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Zdarzenia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ruch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aktywacja czujnika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analiza video, utrata video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lvl="2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A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kcje</a:t>
            </a: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wyskakujący obraz z kamery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przejście do p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reset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u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wysłanie wiadomości e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-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m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ail,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aktywacja wyjścia alarmowego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ostrzeżenie dźwiękiem)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unkcjonalność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nr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Wyszukiwanie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2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79930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latinLnBrk="1">
              <a:lnSpc>
                <a:spcPct val="150000"/>
              </a:lnSpc>
              <a:spcBef>
                <a:spcPct val="20000"/>
              </a:spcBef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Rozmaite tryby wyszukiwania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Wyszukiwanie danych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POS 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 rejestratorach D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VR/NVR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obsługujących rejestrację danych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POS)</a:t>
            </a: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Smart search :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wyszukiwanie zdarzeń po przez analizę wybranych obszarów zarejestrowanych obrazów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Wyszukiwanie wg. daty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/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czasu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600" b="1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Archiwizacja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Archiwizacja ręczna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Archiwizacja wg. harmonogramu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Formaty archiwizacji danych video -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AVI,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1"/>
          <p:cNvSpPr>
            <a:spLocks noGrp="1"/>
          </p:cNvSpPr>
          <p:nvPr>
            <p:ph type="ctrTitle"/>
          </p:nvPr>
        </p:nvSpPr>
        <p:spPr>
          <a:xfrm>
            <a:off x="395288" y="3644900"/>
            <a:ext cx="7485062" cy="1944688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 pracy </a:t>
            </a:r>
            <a:r>
              <a:rPr lang="pl-PL" altLang="ko-KR" u="sng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samodzielnej</a:t>
            </a:r>
            <a:endParaRPr lang="ko-KR" altLang="en-US" u="sng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6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95288" y="2492375"/>
            <a:ext cx="8353425" cy="828675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</a:t>
            </a:r>
            <a:r>
              <a:rPr lang="en-US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r>
              <a:rPr lang="pl-PL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pracy samodzielnej</a:t>
            </a:r>
            <a:endParaRPr lang="ko-KR" altLang="en-US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00113" y="1844675"/>
            <a:ext cx="7920037" cy="36036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Tx/>
              <a:buAutoNum type="arabicPeriod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Na jednym komputerze instalowane są wszystkie moduły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(System Manager / Console / Media Gateway)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.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84213" y="1844675"/>
            <a:ext cx="0" cy="3744913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2579688"/>
            <a:ext cx="447357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do pracy samodzielnej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533" name="Picture 7" descr="cus kop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8580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Uruchom zainstalowany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Service Manager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Kliknij w ikonę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Service Manager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 zasobniku systemowym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a następnie kliknij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[Service Start]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684213" y="1844675"/>
            <a:ext cx="0" cy="3168650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32761" r="10541"/>
          <a:stretch>
            <a:fillRect/>
          </a:stretch>
        </p:blipFill>
        <p:spPr bwMode="auto">
          <a:xfrm>
            <a:off x="3132138" y="3500438"/>
            <a:ext cx="3240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do pracy samodzielnej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276475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916238" y="2349500"/>
            <a:ext cx="792162" cy="719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644900"/>
            <a:ext cx="1638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028825" y="3897313"/>
            <a:ext cx="1668463" cy="2524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23561" name="Picture 11" descr="cus kop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700088"/>
            <a:ext cx="84248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4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Uruchom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zainstalowany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Console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4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4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4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4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Zaloguj się do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Console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84213" y="1844675"/>
            <a:ext cx="0" cy="43211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do pracy samodzielnej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476375" y="2349500"/>
            <a:ext cx="792163" cy="719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44900"/>
            <a:ext cx="3381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cus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Kliknij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klawisz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[Setup]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 prawym górnym rogu program konsoli.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6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Zarejestruj moduł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Media Gateway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[Device &gt; Register]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6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84213" y="1844675"/>
            <a:ext cx="0" cy="45370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do pracy samodzielnej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 b="71875"/>
          <a:stretch>
            <a:fillRect/>
          </a:stretch>
        </p:blipFill>
        <p:spPr bwMode="auto">
          <a:xfrm>
            <a:off x="1331913" y="2276475"/>
            <a:ext cx="68278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7596188" y="2492375"/>
            <a:ext cx="215900" cy="2159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 b="67848"/>
          <a:stretch>
            <a:fillRect/>
          </a:stretch>
        </p:blipFill>
        <p:spPr bwMode="auto">
          <a:xfrm>
            <a:off x="1331913" y="4581525"/>
            <a:ext cx="57229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cus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85800"/>
            <a:ext cx="835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Zaznacz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Media Gateway,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a następnie kliknij klawisz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[Add device]</a:t>
            </a: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Sprawdź czy zarejestrowana kamera znajduje się w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684213" y="1844675"/>
            <a:ext cx="0" cy="45370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do pracy samodzielnej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 t="9785" b="62256"/>
          <a:stretch>
            <a:fillRect/>
          </a:stretch>
        </p:blipFill>
        <p:spPr bwMode="auto">
          <a:xfrm>
            <a:off x="1331913" y="2349500"/>
            <a:ext cx="57229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652963"/>
            <a:ext cx="57435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cus kop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8" y="681038"/>
            <a:ext cx="83883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제목 1"/>
          <p:cNvSpPr>
            <a:spLocks noGrp="1"/>
          </p:cNvSpPr>
          <p:nvPr>
            <p:ph type="ctrTitle"/>
          </p:nvPr>
        </p:nvSpPr>
        <p:spPr>
          <a:xfrm>
            <a:off x="395288" y="3644900"/>
            <a:ext cx="7485062" cy="1944688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pracy w systemie </a:t>
            </a:r>
            <a:r>
              <a:rPr lang="pl-PL" altLang="ko-KR" u="sng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rozproszonym</a:t>
            </a:r>
            <a:endParaRPr lang="ko-KR" altLang="en-US" u="sng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95288" y="2492375"/>
            <a:ext cx="8353425" cy="828675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rozproszona </a:t>
            </a:r>
            <a:r>
              <a:rPr lang="en-US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</a:t>
            </a:r>
            <a:endParaRPr lang="ko-KR" altLang="en-US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00113" y="1844675"/>
            <a:ext cx="7920037" cy="36036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Instal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acja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modułu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System Manager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na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PC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nr 1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r="42046"/>
          <a:stretch>
            <a:fillRect/>
          </a:stretch>
        </p:blipFill>
        <p:spPr bwMode="auto">
          <a:xfrm>
            <a:off x="1331913" y="2349500"/>
            <a:ext cx="25923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 r="40434"/>
          <a:stretch>
            <a:fillRect/>
          </a:stretch>
        </p:blipFill>
        <p:spPr bwMode="auto">
          <a:xfrm>
            <a:off x="4716463" y="2349500"/>
            <a:ext cx="26638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오른쪽 화살표 11"/>
          <p:cNvSpPr/>
          <p:nvPr/>
        </p:nvSpPr>
        <p:spPr>
          <a:xfrm>
            <a:off x="4067175" y="3709988"/>
            <a:ext cx="504825" cy="431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000000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84213" y="1844675"/>
            <a:ext cx="0" cy="3744913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3" name="Picture 11" descr="cus2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Spis treści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246" name="Group 30"/>
          <p:cNvGraphicFramePr>
            <a:graphicFrameLocks noGrp="1"/>
          </p:cNvGraphicFramePr>
          <p:nvPr/>
        </p:nvGraphicFramePr>
        <p:xfrm>
          <a:off x="1187450" y="1397000"/>
          <a:ext cx="6985000" cy="4168775"/>
        </p:xfrm>
        <a:graphic>
          <a:graphicData uri="http://schemas.openxmlformats.org/drawingml/2006/table">
            <a:tbl>
              <a:tblPr/>
              <a:tblGrid>
                <a:gridCol w="5472113"/>
                <a:gridCol w="1512887"/>
              </a:tblGrid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Wprowadzenie do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03 ~ 11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Instalacja i konfiguracja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</a:t>
                      </a: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na jednym komputerze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 ~ 17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Instalacja i konfiguracja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</a:t>
                      </a: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na wielu komputerach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 ~ 29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Menadżer usług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 </a:t>
                      </a: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(SSM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Service Manager</a:t>
                      </a: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 ~ 35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Konsola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 </a:t>
                      </a: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(SSM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Console</a:t>
                      </a: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 ~ 54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Kontrola systemu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 ~ 57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3587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Wydajność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 ~ 61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Uruchom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Service Manager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zainstalowany na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PC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nr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1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2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Kliknij w ikonę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Service Manager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 zasobniku systemowym na PC nr 1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a następnie kliknij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[Service Start]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684213" y="1844675"/>
            <a:ext cx="0" cy="3168650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 l="32761" r="10541"/>
          <a:stretch>
            <a:fillRect/>
          </a:stretch>
        </p:blipFill>
        <p:spPr bwMode="auto">
          <a:xfrm>
            <a:off x="3132138" y="3776663"/>
            <a:ext cx="3240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276475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916238" y="2349500"/>
            <a:ext cx="792162" cy="719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908425"/>
            <a:ext cx="1638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028825" y="3897313"/>
            <a:ext cx="1668463" cy="2524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0729" name="Picture 11" descr="cus2 kop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00113" y="1844675"/>
            <a:ext cx="7920037" cy="36036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4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Zainstaluj moduł Media Gateway na PC nr 2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r="42046"/>
          <a:stretch>
            <a:fillRect/>
          </a:stretch>
        </p:blipFill>
        <p:spPr bwMode="auto">
          <a:xfrm>
            <a:off x="1331913" y="2349500"/>
            <a:ext cx="25923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오른쪽 화살표 10"/>
          <p:cNvSpPr/>
          <p:nvPr/>
        </p:nvSpPr>
        <p:spPr>
          <a:xfrm>
            <a:off x="4067175" y="3709988"/>
            <a:ext cx="504825" cy="431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000000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84213" y="1844675"/>
            <a:ext cx="0" cy="3744913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 r="40434"/>
          <a:stretch>
            <a:fillRect/>
          </a:stretch>
        </p:blipFill>
        <p:spPr bwMode="auto">
          <a:xfrm>
            <a:off x="4716463" y="2351088"/>
            <a:ext cx="266382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51" name="Picture 9" descr="cus2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5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Uruchom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Service Manager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zainstalowany na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PC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nr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2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5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Kliknij w ikonę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SSM Service Manager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 zasobniku systemowym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PC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nr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2,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i kliknij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[Service Start]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84213" y="1844675"/>
            <a:ext cx="0" cy="3168650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 l="32761" r="10541"/>
          <a:stretch>
            <a:fillRect/>
          </a:stretch>
        </p:blipFill>
        <p:spPr bwMode="auto">
          <a:xfrm>
            <a:off x="3132138" y="3500438"/>
            <a:ext cx="3240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276475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2916238" y="2349500"/>
            <a:ext cx="792162" cy="719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644900"/>
            <a:ext cx="1638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2028825" y="3897313"/>
            <a:ext cx="1668463" cy="2524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2777" name="Picture 11" descr="cus2 kop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85800"/>
            <a:ext cx="835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7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Wprowadź adres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IP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i port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do połączenia 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PC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nr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1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(z zainstalowanym modułem Service Manager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)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 zakładce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[Media Gateway]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84213" y="1844675"/>
            <a:ext cx="0" cy="4176713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36838"/>
            <a:ext cx="3771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cus2 kop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00113" y="1844675"/>
            <a:ext cx="7920037" cy="100806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8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Zainstaluj programy klienta na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PC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nr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3</a:t>
            </a:r>
          </a:p>
          <a:p>
            <a:pPr marL="800100" lvl="1" indent="-342900" latinLnBrk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Console – </a:t>
            </a:r>
            <a:r>
              <a:rPr lang="pl-PL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umożliwia podgląd na żywo/wyszukiwanie/podgląd zdarzeń oraz zarządzanie systemem</a:t>
            </a:r>
            <a:endParaRPr lang="en-US" altLang="ko-KR" sz="12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800100" lvl="1" indent="-342900" latinLnBrk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Schedule Backup – </a:t>
            </a:r>
            <a:r>
              <a:rPr lang="pl-PL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umożliwia skonfigurowanie harmonogramu przeprowadzania archiwizacji z </a:t>
            </a: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NVR/DVR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r="42046"/>
          <a:stretch>
            <a:fillRect/>
          </a:stretch>
        </p:blipFill>
        <p:spPr bwMode="auto">
          <a:xfrm>
            <a:off x="1476375" y="3152775"/>
            <a:ext cx="25908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오른쪽 화살표 10"/>
          <p:cNvSpPr/>
          <p:nvPr/>
        </p:nvSpPr>
        <p:spPr>
          <a:xfrm>
            <a:off x="4211638" y="4286250"/>
            <a:ext cx="504825" cy="431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000000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84213" y="1844675"/>
            <a:ext cx="0" cy="43211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 r="40434"/>
          <a:stretch>
            <a:fillRect/>
          </a:stretch>
        </p:blipFill>
        <p:spPr bwMode="auto">
          <a:xfrm>
            <a:off x="4859338" y="3141663"/>
            <a:ext cx="26654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23" name="Picture 9" descr="cus2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9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Uruchom zainstalowany na PC nr 3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moduł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SSM Console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9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9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9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9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Kliknij klawisz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[Server setting]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u dołu okna logowania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84213" y="1844675"/>
            <a:ext cx="0" cy="43211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476375" y="2349500"/>
            <a:ext cx="792163" cy="719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44900"/>
            <a:ext cx="3381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767138" y="5365750"/>
            <a:ext cx="444500" cy="22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5848" name="Picture 10" descr="cus2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92150"/>
            <a:ext cx="84248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1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Wprowadź adres IP oraz p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ort PC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 zainstalowanym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System Manager (PC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nr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1)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11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11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11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11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11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11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Zaloguj się do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[SSM Console]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84213" y="1844675"/>
            <a:ext cx="0" cy="45370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148138"/>
            <a:ext cx="3381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276475"/>
            <a:ext cx="2765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cus2 k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69925"/>
            <a:ext cx="8485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00113" y="1844675"/>
            <a:ext cx="7920037" cy="38163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Kliknij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klawisz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[Setup]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w prawym górnym rogu programu konsoli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3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Kliknij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klawisz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[Add Media Gateway]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w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나눔고딕"/>
              </a:rPr>
              <a:t>[Device &gt; Register]</a:t>
            </a:r>
          </a:p>
          <a:p>
            <a:pPr marL="342900" indent="-342900" latinLnBrk="1">
              <a:lnSpc>
                <a:spcPct val="150000"/>
              </a:lnSpc>
              <a:buFontTx/>
              <a:buAutoNum type="arabicPeriod" startAt="13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나눔고딕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84213" y="1844675"/>
            <a:ext cx="0" cy="45370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 b="71875"/>
          <a:stretch>
            <a:fillRect/>
          </a:stretch>
        </p:blipFill>
        <p:spPr bwMode="auto">
          <a:xfrm>
            <a:off x="1331913" y="2276475"/>
            <a:ext cx="68278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7596188" y="2492375"/>
            <a:ext cx="215900" cy="2159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 b="67848"/>
          <a:stretch>
            <a:fillRect/>
          </a:stretch>
        </p:blipFill>
        <p:spPr bwMode="auto">
          <a:xfrm>
            <a:off x="1331913" y="4581525"/>
            <a:ext cx="57229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cus2 kopi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84213"/>
            <a:ext cx="84248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00113" y="1844675"/>
            <a:ext cx="7920037" cy="4392613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Wskaż na liście wybrany M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edia Gateway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i kliknij klawisz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[Register]</a:t>
            </a: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5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Tx/>
              <a:buAutoNum type="arabicPeriod" startAt="15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Powtarzając krok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15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zarejestruj wszystkie moduły M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edia Gateway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84213" y="1844675"/>
            <a:ext cx="0" cy="45370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6294437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cus2 kop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84213"/>
            <a:ext cx="84248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00113" y="1844675"/>
            <a:ext cx="7920037" cy="4608513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Wskaż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Media Gateway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dla urządzeń i dodaj urządzenia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Sprawdź czy zarejestrowane urządzenia są połączone poprawnie z 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endParaRPr lang="en-US" altLang="ko-KR" sz="8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342900" indent="-342900" latinLnBrk="1">
              <a:lnSpc>
                <a:spcPct val="150000"/>
              </a:lnSpc>
              <a:buFont typeface="Calibri" pitchFamily="34" charset="0"/>
              <a:buAutoNum type="arabicPeriod" startAt="17"/>
              <a:defRPr/>
            </a:pP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Powtarzając kroki</a:t>
            </a:r>
            <a:r>
              <a:rPr lang="en-US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 17 ~ 18 </a:t>
            </a:r>
            <a:r>
              <a:rPr lang="pl-PL" altLang="ko-KR" sz="14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zarejestruj wszystkie urządzenia</a:t>
            </a:r>
            <a:endParaRPr lang="en-US" altLang="ko-KR" sz="1400">
              <a:solidFill>
                <a:schemeClr val="tx2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684213" y="1844675"/>
            <a:ext cx="0" cy="4537075"/>
          </a:xfrm>
          <a:prstGeom prst="line">
            <a:avLst/>
          </a:prstGeom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 b="13736"/>
          <a:stretch>
            <a:fillRect/>
          </a:stretch>
        </p:blipFill>
        <p:spPr bwMode="auto">
          <a:xfrm>
            <a:off x="1331913" y="4149725"/>
            <a:ext cx="57229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i konfiguracja rozproszona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/>
          <a:srcRect t="4195" b="65051"/>
          <a:stretch>
            <a:fillRect/>
          </a:stretch>
        </p:blipFill>
        <p:spPr bwMode="auto">
          <a:xfrm>
            <a:off x="1331913" y="2205038"/>
            <a:ext cx="57229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5"/>
          <a:srcRect t="3789" b="62663"/>
          <a:stretch>
            <a:fillRect/>
          </a:stretch>
        </p:blipFill>
        <p:spPr bwMode="auto">
          <a:xfrm>
            <a:off x="1331913" y="4149725"/>
            <a:ext cx="57229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9" descr="cus2 kopi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92150"/>
            <a:ext cx="84963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7993063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pl-PL" altLang="ko-KR" sz="1600">
                <a:latin typeface="Arial Unicode MS" pitchFamily="34" charset="-128"/>
                <a:ea typeface="나눔고딕"/>
                <a:cs typeface="나눔고딕"/>
              </a:rPr>
              <a:t>Jest to oprogramowanie, które umożliwia dostęp</a:t>
            </a:r>
            <a:r>
              <a:rPr lang="en-US" altLang="ko-KR" sz="16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600">
                <a:latin typeface="Arial Unicode MS" pitchFamily="34" charset="-128"/>
                <a:ea typeface="나눔고딕"/>
                <a:cs typeface="나눔고딕"/>
              </a:rPr>
              <a:t>i sterowanie urządzeniami sieciowymi </a:t>
            </a:r>
            <a:r>
              <a:rPr lang="en-US" altLang="ko-KR" sz="1600">
                <a:latin typeface="Arial Unicode MS" pitchFamily="34" charset="-128"/>
                <a:ea typeface="나눔고딕"/>
                <a:cs typeface="나눔고딕"/>
              </a:rPr>
              <a:t>Samsung</a:t>
            </a:r>
            <a:r>
              <a:rPr lang="pl-PL" altLang="ko-KR" sz="1600">
                <a:latin typeface="Arial Unicode MS" pitchFamily="34" charset="-128"/>
                <a:ea typeface="나눔고딕"/>
                <a:cs typeface="나눔고딕"/>
              </a:rPr>
              <a:t> z wykorzystaniem komputerów</a:t>
            </a:r>
            <a:r>
              <a:rPr lang="en-US" altLang="ko-KR" sz="1600">
                <a:latin typeface="Arial Unicode MS" pitchFamily="34" charset="-128"/>
                <a:ea typeface="나눔고딕"/>
                <a:cs typeface="나눔고딕"/>
              </a:rPr>
              <a:t> PC</a:t>
            </a:r>
          </a:p>
          <a:p>
            <a:pPr latinLnBrk="1">
              <a:lnSpc>
                <a:spcPct val="150000"/>
              </a:lnSpc>
            </a:pPr>
            <a:endParaRPr lang="en-US" altLang="ko-KR" sz="16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Główne cechy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Możliwość rozbudowy systemu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architektura Klient-Serwer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wyświetlania do 100 kanałów</a:t>
            </a: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2" indent="179388" latinLnBrk="1">
              <a:lnSpc>
                <a:spcPct val="150000"/>
              </a:lnSpc>
            </a:pP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&gt; 64 </a:t>
            </a: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kanały na jednym monitorze i maksymlanie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4 monitor</a:t>
            </a: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y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z łącznie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100 </a:t>
            </a: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obrazami z kamer</a:t>
            </a:r>
            <a:endParaRPr lang="en-US" altLang="ko-KR" sz="1200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Jeden plik może przechowywać video z maksymlanie 1 godziną nagrań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automatycznego, sekwencyjnego przełączania źródeł video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Funkcja wyszukiwania zdarzeń i oraz przeszukiwania dzienników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1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-kanałowego odtwarzania nagrań dla zdarzeń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odtwarzania nagrań z maksymlanie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16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kanałów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video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 jednocześnie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vl="1" indent="179388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archiwizacji nagrań wg. harmonogramu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제목 1"/>
          <p:cNvSpPr>
            <a:spLocks noGrp="1"/>
          </p:cNvSpPr>
          <p:nvPr>
            <p:ph type="ctrTitle"/>
          </p:nvPr>
        </p:nvSpPr>
        <p:spPr>
          <a:xfrm>
            <a:off x="395288" y="3644900"/>
            <a:ext cx="7485062" cy="1944688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95288" y="2492375"/>
            <a:ext cx="8353425" cy="82867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 Gateway &amp; System Manager</a:t>
            </a:r>
            <a:endParaRPr lang="ko-KR" altLang="en-US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3"/>
          <a:srcRect l="32761" r="10541"/>
          <a:stretch>
            <a:fillRect/>
          </a:stretch>
        </p:blipFill>
        <p:spPr bwMode="auto">
          <a:xfrm>
            <a:off x="4427538" y="4437063"/>
            <a:ext cx="3240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581525"/>
            <a:ext cx="1638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제목 2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5"/>
          <a:srcRect t="-2969" r="20309"/>
          <a:stretch>
            <a:fillRect/>
          </a:stretch>
        </p:blipFill>
        <p:spPr bwMode="auto">
          <a:xfrm>
            <a:off x="611188" y="2565400"/>
            <a:ext cx="2665412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26"/>
          <p:cNvSpPr txBox="1">
            <a:spLocks noChangeArrowheads="1"/>
          </p:cNvSpPr>
          <p:nvPr/>
        </p:nvSpPr>
        <p:spPr bwMode="auto">
          <a:xfrm>
            <a:off x="4067175" y="2622550"/>
            <a:ext cx="468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Po zainstalowaniu i uruchomieniu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SSM Service Manager</a:t>
            </a:r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jego ikona znajduje się w zasobniku systemowym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.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1403350" y="2216150"/>
            <a:ext cx="0" cy="50323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1547813" y="2792413"/>
            <a:ext cx="0" cy="57626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31"/>
          <p:cNvSpPr txBox="1">
            <a:spLocks noChangeArrowheads="1"/>
          </p:cNvSpPr>
          <p:nvPr/>
        </p:nvSpPr>
        <p:spPr bwMode="auto">
          <a:xfrm>
            <a:off x="1476375" y="2143125"/>
            <a:ext cx="2519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SSM Updater</a:t>
            </a:r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(do aktualizacji)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43018" name="TextBox 32"/>
          <p:cNvSpPr txBox="1">
            <a:spLocks noChangeArrowheads="1"/>
          </p:cNvSpPr>
          <p:nvPr/>
        </p:nvSpPr>
        <p:spPr bwMode="auto">
          <a:xfrm>
            <a:off x="1619250" y="3152775"/>
            <a:ext cx="1873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SSM Service Manager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4716463" y="4724400"/>
            <a:ext cx="719137" cy="0"/>
          </a:xfrm>
          <a:prstGeom prst="straightConnector1">
            <a:avLst/>
          </a:prstGeom>
          <a:ln>
            <a:solidFill>
              <a:schemeClr val="accent5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0" name="TextBox 35"/>
          <p:cNvSpPr txBox="1">
            <a:spLocks noChangeArrowheads="1"/>
          </p:cNvSpPr>
          <p:nvPr/>
        </p:nvSpPr>
        <p:spPr bwMode="auto">
          <a:xfrm>
            <a:off x="5435600" y="4581525"/>
            <a:ext cx="216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Uruchamia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SSM Console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 flipH="1">
            <a:off x="2830513" y="5064125"/>
            <a:ext cx="576262" cy="0"/>
          </a:xfrm>
          <a:prstGeom prst="line">
            <a:avLst/>
          </a:prstGeom>
          <a:ln>
            <a:solidFill>
              <a:schemeClr val="accent5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2" name="TextBox 38"/>
          <p:cNvSpPr txBox="1">
            <a:spLocks noChangeArrowheads="1"/>
          </p:cNvSpPr>
          <p:nvPr/>
        </p:nvSpPr>
        <p:spPr bwMode="auto">
          <a:xfrm>
            <a:off x="993775" y="48228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Start/Stop</a:t>
            </a:r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usługi SSM Server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4716463" y="5373688"/>
            <a:ext cx="719137" cy="0"/>
          </a:xfrm>
          <a:prstGeom prst="straightConnector1">
            <a:avLst/>
          </a:prstGeom>
          <a:ln>
            <a:solidFill>
              <a:schemeClr val="accent5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4" name="TextBox 40"/>
          <p:cNvSpPr txBox="1">
            <a:spLocks noChangeArrowheads="1"/>
          </p:cNvSpPr>
          <p:nvPr/>
        </p:nvSpPr>
        <p:spPr bwMode="auto">
          <a:xfrm>
            <a:off x="5435600" y="5157788"/>
            <a:ext cx="180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Podgląd statusu usługi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738313"/>
            <a:ext cx="3771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제목 2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Status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usługi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333750" y="4378325"/>
            <a:ext cx="2520950" cy="2159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8" name="직선 화살표 연결선 7"/>
          <p:cNvCxnSpPr>
            <a:stCxn id="6" idx="3"/>
          </p:cNvCxnSpPr>
          <p:nvPr/>
        </p:nvCxnSpPr>
        <p:spPr>
          <a:xfrm flipV="1">
            <a:off x="5854700" y="4481513"/>
            <a:ext cx="1152525" cy="476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6934200" y="4327525"/>
            <a:ext cx="197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Ustawienia automatycznego uruchomienia usług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SSM</a:t>
            </a:r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ze startem komputera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PC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60700" y="3927475"/>
            <a:ext cx="3008313" cy="3921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2" name="직선 화살표 연결선 11"/>
          <p:cNvCxnSpPr>
            <a:stCxn id="10" idx="1"/>
          </p:cNvCxnSpPr>
          <p:nvPr/>
        </p:nvCxnSpPr>
        <p:spPr>
          <a:xfrm flipH="1">
            <a:off x="2036763" y="4122738"/>
            <a:ext cx="1023937" cy="20637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5" name="TextBox 12"/>
          <p:cNvSpPr txBox="1">
            <a:spLocks noChangeArrowheads="1"/>
          </p:cNvSpPr>
          <p:nvPr/>
        </p:nvSpPr>
        <p:spPr bwMode="auto">
          <a:xfrm>
            <a:off x="0" y="3997325"/>
            <a:ext cx="2070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Klawisze uruchomienia/zatrzymania usługi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63938" y="2600325"/>
            <a:ext cx="1152525" cy="3921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8" name="직선 화살표 연결선 17"/>
          <p:cNvCxnSpPr>
            <a:stCxn id="17" idx="1"/>
          </p:cNvCxnSpPr>
          <p:nvPr/>
        </p:nvCxnSpPr>
        <p:spPr>
          <a:xfrm flipH="1">
            <a:off x="2379663" y="2795588"/>
            <a:ext cx="1184275" cy="20637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8" name="TextBox 18"/>
          <p:cNvSpPr txBox="1">
            <a:spLocks noChangeArrowheads="1"/>
          </p:cNvSpPr>
          <p:nvPr/>
        </p:nvSpPr>
        <p:spPr bwMode="auto">
          <a:xfrm>
            <a:off x="684213" y="2643188"/>
            <a:ext cx="17319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Wyświetla status modułu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75213" y="2598738"/>
            <a:ext cx="1152525" cy="392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3" name="직선 화살표 연결선 22"/>
          <p:cNvCxnSpPr>
            <a:stCxn id="22" idx="3"/>
          </p:cNvCxnSpPr>
          <p:nvPr/>
        </p:nvCxnSpPr>
        <p:spPr>
          <a:xfrm>
            <a:off x="6027738" y="2795588"/>
            <a:ext cx="1163637" cy="476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TextBox 24"/>
          <p:cNvSpPr txBox="1">
            <a:spLocks noChangeArrowheads="1"/>
          </p:cNvSpPr>
          <p:nvPr/>
        </p:nvSpPr>
        <p:spPr bwMode="auto">
          <a:xfrm>
            <a:off x="7164388" y="2644775"/>
            <a:ext cx="17287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Wyświetla status modułu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System Manager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641725" y="2076450"/>
            <a:ext cx="1920875" cy="2460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4976813" y="1500188"/>
            <a:ext cx="576262" cy="574675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4" name="TextBox 25"/>
          <p:cNvSpPr txBox="1">
            <a:spLocks noChangeArrowheads="1"/>
          </p:cNvSpPr>
          <p:nvPr/>
        </p:nvSpPr>
        <p:spPr bwMode="auto">
          <a:xfrm>
            <a:off x="5594350" y="1219200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Zakładki zainstalowanych programów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738313"/>
            <a:ext cx="3771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제목 2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90838" y="2387600"/>
            <a:ext cx="1728787" cy="5762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1" name="직선 화살표 연결선 20"/>
          <p:cNvCxnSpPr>
            <a:stCxn id="20" idx="1"/>
          </p:cNvCxnSpPr>
          <p:nvPr/>
        </p:nvCxnSpPr>
        <p:spPr>
          <a:xfrm flipH="1">
            <a:off x="1706563" y="2676525"/>
            <a:ext cx="1184275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Box 23"/>
          <p:cNvSpPr txBox="1">
            <a:spLocks noChangeArrowheads="1"/>
          </p:cNvSpPr>
          <p:nvPr/>
        </p:nvSpPr>
        <p:spPr bwMode="auto">
          <a:xfrm>
            <a:off x="250825" y="2501900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Port modułu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System Manager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738313"/>
            <a:ext cx="3771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제목 2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 Gateway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60675" y="2373313"/>
            <a:ext cx="3241675" cy="9445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1" name="직선 화살표 연결선 20"/>
          <p:cNvCxnSpPr>
            <a:stCxn id="20" idx="1"/>
          </p:cNvCxnSpPr>
          <p:nvPr/>
        </p:nvCxnSpPr>
        <p:spPr>
          <a:xfrm flipH="1" flipV="1">
            <a:off x="1636713" y="2805113"/>
            <a:ext cx="1223962" cy="41275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TextBox 23"/>
          <p:cNvSpPr txBox="1">
            <a:spLocks noChangeArrowheads="1"/>
          </p:cNvSpPr>
          <p:nvPr/>
        </p:nvSpPr>
        <p:spPr bwMode="auto">
          <a:xfrm>
            <a:off x="52388" y="2589213"/>
            <a:ext cx="162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Karta sieciowa i numer portu modułu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60675" y="3309938"/>
            <a:ext cx="3241675" cy="7191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6111875" y="3654425"/>
            <a:ext cx="1152525" cy="4763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1" name="TextBox 21"/>
          <p:cNvSpPr txBox="1">
            <a:spLocks noChangeArrowheads="1"/>
          </p:cNvSpPr>
          <p:nvPr/>
        </p:nvSpPr>
        <p:spPr bwMode="auto">
          <a:xfrm>
            <a:off x="7191375" y="3482975"/>
            <a:ext cx="197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Adres IP i numer portu modułu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System Manager</a:t>
            </a:r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 połączonego z </a:t>
            </a:r>
            <a:r>
              <a:rPr lang="en-US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738313"/>
            <a:ext cx="3771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제목 2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Synchroniza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cja czasu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Service Manager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82900" y="2557463"/>
            <a:ext cx="3240088" cy="2889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1" name="직선 화살표 연결선 20"/>
          <p:cNvCxnSpPr>
            <a:stCxn id="20" idx="1"/>
          </p:cNvCxnSpPr>
          <p:nvPr/>
        </p:nvCxnSpPr>
        <p:spPr>
          <a:xfrm flipH="1">
            <a:off x="1658938" y="2701925"/>
            <a:ext cx="1223962" cy="144463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23"/>
          <p:cNvSpPr txBox="1">
            <a:spLocks noChangeArrowheads="1"/>
          </p:cNvSpPr>
          <p:nvPr/>
        </p:nvSpPr>
        <p:spPr bwMode="auto">
          <a:xfrm>
            <a:off x="290513" y="2517775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Ustawienie jako źródła synchronizacji czasu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82900" y="4173538"/>
            <a:ext cx="3240088" cy="5032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6134100" y="3654425"/>
            <a:ext cx="1150938" cy="4763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9" name="TextBox 21"/>
          <p:cNvSpPr txBox="1">
            <a:spLocks noChangeArrowheads="1"/>
          </p:cNvSpPr>
          <p:nvPr/>
        </p:nvSpPr>
        <p:spPr bwMode="auto">
          <a:xfrm>
            <a:off x="7246938" y="3511550"/>
            <a:ext cx="164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Ustawienia synchronizacji czasu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79725" y="2944813"/>
            <a:ext cx="3240088" cy="11572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1666875" y="4419600"/>
            <a:ext cx="1223963" cy="144463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TextBox 16"/>
          <p:cNvSpPr txBox="1">
            <a:spLocks noChangeArrowheads="1"/>
          </p:cNvSpPr>
          <p:nvPr/>
        </p:nvSpPr>
        <p:spPr bwMode="auto">
          <a:xfrm>
            <a:off x="-33338" y="4460875"/>
            <a:ext cx="1625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>
                <a:solidFill>
                  <a:srgbClr val="31859C"/>
                </a:solidFill>
                <a:latin typeface="Arial Unicode MS" pitchFamily="34" charset="-128"/>
                <a:ea typeface="나눔고딕"/>
                <a:cs typeface="나눔고딕"/>
              </a:rPr>
              <a:t>Interwał czasowy synchronizacji czasu</a:t>
            </a:r>
            <a:endParaRPr lang="ko-KR" altLang="en-US" sz="1200">
              <a:solidFill>
                <a:srgbClr val="31859C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제목 1"/>
          <p:cNvSpPr>
            <a:spLocks noGrp="1"/>
          </p:cNvSpPr>
          <p:nvPr>
            <p:ph type="ctrTitle"/>
          </p:nvPr>
        </p:nvSpPr>
        <p:spPr>
          <a:xfrm>
            <a:off x="395288" y="3644900"/>
            <a:ext cx="7485062" cy="1944688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0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95288" y="2492375"/>
            <a:ext cx="8353425" cy="82867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 &amp; Schedule Backup</a:t>
            </a:r>
            <a:endParaRPr lang="ko-KR" altLang="en-US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557338"/>
            <a:ext cx="500856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Device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Register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1784350" y="2544763"/>
            <a:ext cx="576263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595313" y="2324100"/>
            <a:ext cx="123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algn="r"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1785938" y="5605463"/>
            <a:ext cx="576262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Box 10"/>
          <p:cNvSpPr txBox="1">
            <a:spLocks noChangeArrowheads="1"/>
          </p:cNvSpPr>
          <p:nvPr/>
        </p:nvSpPr>
        <p:spPr bwMode="auto">
          <a:xfrm>
            <a:off x="179388" y="5373688"/>
            <a:ext cx="165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Strona konfiguracyjna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2843213" y="4868863"/>
            <a:ext cx="0" cy="720725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5"/>
          <p:cNvSpPr txBox="1">
            <a:spLocks noChangeArrowheads="1"/>
          </p:cNvSpPr>
          <p:nvPr/>
        </p:nvSpPr>
        <p:spPr bwMode="auto">
          <a:xfrm>
            <a:off x="2268538" y="4292600"/>
            <a:ext cx="172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Import/E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ks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port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konfiguracji urządzenia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3317875" y="5084763"/>
            <a:ext cx="1325563" cy="51435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18"/>
          <p:cNvSpPr txBox="1">
            <a:spLocks noChangeArrowheads="1"/>
          </p:cNvSpPr>
          <p:nvPr/>
        </p:nvSpPr>
        <p:spPr bwMode="auto">
          <a:xfrm>
            <a:off x="4613275" y="4983163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Aktualizacja f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irmware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urządzenia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76825" y="1412875"/>
            <a:ext cx="3671888" cy="3311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542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73238"/>
            <a:ext cx="3067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997200"/>
            <a:ext cx="3028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/>
          <p:cNvSpPr/>
          <p:nvPr/>
        </p:nvSpPr>
        <p:spPr>
          <a:xfrm>
            <a:off x="5302250" y="1782763"/>
            <a:ext cx="215900" cy="2159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54288" name="TextBox 21"/>
          <p:cNvSpPr txBox="1">
            <a:spLocks noChangeArrowheads="1"/>
          </p:cNvSpPr>
          <p:nvPr/>
        </p:nvSpPr>
        <p:spPr bwMode="auto">
          <a:xfrm>
            <a:off x="5281613" y="2009775"/>
            <a:ext cx="579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Kliknij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381625" y="3016250"/>
            <a:ext cx="215900" cy="2159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5" name="직선 화살표 연결선 24"/>
          <p:cNvCxnSpPr>
            <a:stCxn id="23" idx="4"/>
          </p:cNvCxnSpPr>
          <p:nvPr/>
        </p:nvCxnSpPr>
        <p:spPr>
          <a:xfrm>
            <a:off x="5489575" y="3232150"/>
            <a:ext cx="19050" cy="113347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1" name="TextBox 25"/>
          <p:cNvSpPr txBox="1">
            <a:spLocks noChangeArrowheads="1"/>
          </p:cNvSpPr>
          <p:nvPr/>
        </p:nvSpPr>
        <p:spPr bwMode="auto">
          <a:xfrm>
            <a:off x="5364163" y="4365625"/>
            <a:ext cx="993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Rozwiń listę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05038"/>
            <a:ext cx="629443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제목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Device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Register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Add Media Gateway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0" name="TextBox 23"/>
          <p:cNvSpPr txBox="1">
            <a:spLocks noChangeArrowheads="1"/>
          </p:cNvSpPr>
          <p:nvPr/>
        </p:nvSpPr>
        <p:spPr bwMode="auto">
          <a:xfrm>
            <a:off x="1619250" y="2997200"/>
            <a:ext cx="55451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znajdujące się w tej samej sieci są wyświetlane na liście.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 typeface="Calibri" pitchFamily="34" charset="0"/>
              <a:buAutoNum type="arabicPeriod"/>
            </a:pP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Wybierz 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,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</a:rPr>
              <a:t>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który ch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esz zarejestrować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</a:endParaRPr>
          </a:p>
          <a:p>
            <a:pPr latinLnBrk="1">
              <a:buFont typeface="Calibri" pitchFamily="34" charset="0"/>
              <a:buAutoNum type="arabicPeriod"/>
            </a:pP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</a:rPr>
              <a:t>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Kliknij klawisz 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</a:rPr>
              <a:t>[Register]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Device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Register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Add Device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2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Box 7"/>
          <p:cNvSpPr txBox="1">
            <a:spLocks noChangeArrowheads="1"/>
          </p:cNvSpPr>
          <p:nvPr/>
        </p:nvSpPr>
        <p:spPr bwMode="auto">
          <a:xfrm>
            <a:off x="611188" y="4524375"/>
            <a:ext cx="47529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Wingdings" pitchFamily="2" charset="2"/>
              <a:buChar char="Ø"/>
            </a:pPr>
            <a:r>
              <a:rPr lang="ko-KR" altLang="en-US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Dodaj urządzenia automatycznie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Wyszukaj automatycznie urządzenia dołączone do sieci lokalnej.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latinLnBrk="1">
              <a:buFont typeface="Calibri" pitchFamily="34" charset="0"/>
              <a:buAutoNum type="arabicPeriod"/>
            </a:pP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Zaznacz wybrane, wykryte urządzenie (można zaznaczyć wiele na raz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lvl="1" latinLnBrk="1">
              <a:buFont typeface="Calibri" pitchFamily="34" charset="0"/>
              <a:buAutoNum type="arabicPeriod"/>
            </a:pP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Wprowadź ID i hasło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latinLnBrk="1">
              <a:buFont typeface="Calibri" pitchFamily="34" charset="0"/>
              <a:buAutoNum type="arabicPeriod"/>
            </a:pP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Kliknij klawisz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[Register]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6324" name="TextBox 8"/>
          <p:cNvSpPr txBox="1">
            <a:spLocks noChangeArrowheads="1"/>
          </p:cNvSpPr>
          <p:nvPr/>
        </p:nvSpPr>
        <p:spPr bwMode="auto">
          <a:xfrm>
            <a:off x="5576888" y="4510088"/>
            <a:ext cx="3171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Wingdings" pitchFamily="2" charset="2"/>
              <a:buChar char="Ø"/>
            </a:pPr>
            <a:r>
              <a:rPr lang="ko-KR" altLang="en-US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Dodaj urządzenia ręcznie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685800" lvl="1" indent="-228600" latinLnBrk="1">
              <a:buFont typeface="Calibri" pitchFamily="34" charset="0"/>
              <a:buAutoNum type="arabicPeriod"/>
            </a:pP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Wprowadź informacje o wybranym urządzeniu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marL="685800" lvl="1" indent="-228600" latinLnBrk="1">
              <a:buFont typeface="Calibri" pitchFamily="34" charset="0"/>
              <a:buAutoNum type="arabicPeriod"/>
            </a:pP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Kliknij klawisz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[Register]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33600"/>
            <a:ext cx="47212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76475"/>
            <a:ext cx="27543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porównaniu do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NET-i viewer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6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328" name="Group 64"/>
          <p:cNvGraphicFramePr>
            <a:graphicFrameLocks noGrp="1"/>
          </p:cNvGraphicFramePr>
          <p:nvPr/>
        </p:nvGraphicFramePr>
        <p:xfrm>
          <a:off x="539750" y="1085850"/>
          <a:ext cx="7993063" cy="5295900"/>
        </p:xfrm>
        <a:graphic>
          <a:graphicData uri="http://schemas.openxmlformats.org/drawingml/2006/table">
            <a:tbl>
              <a:tblPr/>
              <a:tblGrid>
                <a:gridCol w="962025"/>
                <a:gridCol w="1630363"/>
                <a:gridCol w="2700337"/>
                <a:gridCol w="2700338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Parametr</a:t>
                      </a: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SSM (</a:t>
                      </a:r>
                      <a:r>
                        <a:rPr kumimoji="0" lang="pl-PL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listopad</a:t>
                      </a: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2012)</a:t>
                      </a: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NET-i viewer (</a:t>
                      </a:r>
                      <a:r>
                        <a:rPr kumimoji="0" lang="pl-PL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styczeń</a:t>
                      </a: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2007)</a:t>
                      </a: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Data publikacji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Listopad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Styczeń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2007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Zgodne urządzenia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DVR/NVR,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kamery sieciowe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enkodery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DVR/NVR,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kamery sieciowe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enkodery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Przeznaczenie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Średnie i duże projekty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Małe i średnie projekty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Features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Archite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ktura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Architektura Klient-Serwer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Obsługa instalacji rozproszonych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Bezpośrednie połączenie z urządzeniami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Brak obsługi systemów rozproszonych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Liczba urządzeń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(*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moduł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Media Gateway)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Kamery sieciowe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 72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kanały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DVR/NVR : 288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kanałów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250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urządzeń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Rozbudowa systemu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modułów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Media Gateway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 systemie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Niemożliwa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Podgląd na żywo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kanałów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kanałów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monitor)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kanały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kanałów na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monitor)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Podgląd zdarzeń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M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apy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 wielu stacjach klienckich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Reakcje alarmowe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Sprawdzanie sprawności urządzeń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 20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13’)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 mapach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42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Odtwarzanie/Archiwizacja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Odtwarzanie,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Archiwizacja ręczna lub wg. harmonogramu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Odtwarzanie, Archiwizacja ręczna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Zarządzanie użytkownikami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Obiekt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/U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żytkownik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Zarządzanie grupami użytkowników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Admin, Operator, User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190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Ilość stacji klienckich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Dodatkowe moduły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Nagrywanie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ściana monitorowa itd..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 20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13’)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Device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Register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6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TextBox 17"/>
          <p:cNvSpPr txBox="1">
            <a:spLocks noChangeArrowheads="1"/>
          </p:cNvSpPr>
          <p:nvPr/>
        </p:nvSpPr>
        <p:spPr bwMode="auto">
          <a:xfrm>
            <a:off x="395288" y="1889125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Informacje o 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Media Gateway</a:t>
            </a:r>
          </a:p>
        </p:txBody>
      </p:sp>
      <p:sp>
        <p:nvSpPr>
          <p:cNvPr id="57348" name="TextBox 19"/>
          <p:cNvSpPr txBox="1">
            <a:spLocks noChangeArrowheads="1"/>
          </p:cNvSpPr>
          <p:nvPr/>
        </p:nvSpPr>
        <p:spPr bwMode="auto">
          <a:xfrm>
            <a:off x="6232525" y="1889125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Informacje o ustawieniach kamery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7349" name="TextBox 20"/>
          <p:cNvSpPr txBox="1">
            <a:spLocks noChangeArrowheads="1"/>
          </p:cNvSpPr>
          <p:nvPr/>
        </p:nvSpPr>
        <p:spPr bwMode="auto">
          <a:xfrm>
            <a:off x="3319463" y="1889125"/>
            <a:ext cx="2735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Informacje o urządzeniu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7350" name="TextBox 21"/>
          <p:cNvSpPr txBox="1">
            <a:spLocks noChangeArrowheads="1"/>
          </p:cNvSpPr>
          <p:nvPr/>
        </p:nvSpPr>
        <p:spPr bwMode="auto">
          <a:xfrm>
            <a:off x="71438" y="5157788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Adres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IP</a:t>
            </a:r>
          </a:p>
          <a:p>
            <a:pPr indent="179388" latinLnBrk="1">
              <a:buFont typeface="나눔고딕"/>
              <a:buChar char="–"/>
            </a:pP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Port</a:t>
            </a:r>
            <a:endParaRPr lang="ko-KR" altLang="en-US" sz="12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7351" name="TextBox 22"/>
          <p:cNvSpPr txBox="1">
            <a:spLocks noChangeArrowheads="1"/>
          </p:cNvSpPr>
          <p:nvPr/>
        </p:nvSpPr>
        <p:spPr bwMode="auto">
          <a:xfrm>
            <a:off x="3024188" y="5157788"/>
            <a:ext cx="1511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Nazwa modelu</a:t>
            </a:r>
            <a:endParaRPr lang="en-US" altLang="ko-KR" sz="1200">
              <a:latin typeface="Arial Unicode MS" pitchFamily="34" charset="-128"/>
              <a:ea typeface="나눔고딕"/>
              <a:cs typeface="나눔고딕"/>
            </a:endParaRPr>
          </a:p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Typ adresu</a:t>
            </a:r>
            <a:endParaRPr lang="en-US" altLang="ko-KR" sz="1200">
              <a:latin typeface="Arial Unicode MS" pitchFamily="34" charset="-128"/>
              <a:ea typeface="나눔고딕"/>
              <a:cs typeface="나눔고딕"/>
            </a:endParaRPr>
          </a:p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Adres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IP</a:t>
            </a:r>
          </a:p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Adres MAC</a:t>
            </a:r>
            <a:endParaRPr lang="en-US" altLang="ko-KR" sz="1200">
              <a:latin typeface="Arial Unicode MS" pitchFamily="34" charset="-128"/>
              <a:ea typeface="나눔고딕"/>
              <a:cs typeface="나눔고딕"/>
            </a:endParaRPr>
          </a:p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Port urządzenia</a:t>
            </a:r>
            <a:endParaRPr lang="en-US" altLang="ko-KR" sz="1200">
              <a:latin typeface="Arial Unicode MS" pitchFamily="34" charset="-128"/>
              <a:ea typeface="나눔고딕"/>
              <a:cs typeface="나눔고딕"/>
            </a:endParaRPr>
          </a:p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Port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HTTP</a:t>
            </a:r>
          </a:p>
          <a:p>
            <a:pPr indent="179388" latinLnBrk="1">
              <a:buFont typeface="나눔고딕"/>
              <a:buChar char="–"/>
            </a:pP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ID / </a:t>
            </a: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hasło</a:t>
            </a:r>
            <a:endParaRPr lang="ko-KR" altLang="en-US" sz="12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7352" name="TextBox 23"/>
          <p:cNvSpPr txBox="1">
            <a:spLocks noChangeArrowheads="1"/>
          </p:cNvSpPr>
          <p:nvPr/>
        </p:nvSpPr>
        <p:spPr bwMode="auto">
          <a:xfrm>
            <a:off x="5975350" y="515778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Wysoka rozdzielczość</a:t>
            </a:r>
            <a:endParaRPr lang="en-US" altLang="ko-KR" sz="1200">
              <a:latin typeface="Arial Unicode MS" pitchFamily="34" charset="-128"/>
              <a:ea typeface="나눔고딕"/>
              <a:cs typeface="나눔고딕"/>
            </a:endParaRPr>
          </a:p>
          <a:p>
            <a:pPr indent="179388" latinLnBrk="1">
              <a:buFont typeface="나눔고딕"/>
              <a:buChar char="–"/>
            </a:pP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Niska rozdzielczość</a:t>
            </a:r>
            <a:endParaRPr lang="ko-KR" altLang="en-US" sz="12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7353" name="TextBox 13"/>
          <p:cNvSpPr txBox="1">
            <a:spLocks noChangeArrowheads="1"/>
          </p:cNvSpPr>
          <p:nvPr/>
        </p:nvSpPr>
        <p:spPr bwMode="auto">
          <a:xfrm>
            <a:off x="374650" y="1371600"/>
            <a:ext cx="844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Wingdings" pitchFamily="2" charset="2"/>
              <a:buChar char="Ø"/>
            </a:pPr>
            <a:r>
              <a:rPr lang="ko-KR" altLang="en-US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Pokazuje informacje o urządzeniu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.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Każde z urządzeń charakteryzują inne informacje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.</a:t>
            </a:r>
          </a:p>
        </p:txBody>
      </p:sp>
      <p:pic>
        <p:nvPicPr>
          <p:cNvPr id="57354" name="Picture 2"/>
          <p:cNvPicPr>
            <a:picLocks noChangeAspect="1" noChangeArrowheads="1"/>
          </p:cNvPicPr>
          <p:nvPr/>
        </p:nvPicPr>
        <p:blipFill>
          <a:blip r:embed="rId3"/>
          <a:srcRect b="12068"/>
          <a:stretch>
            <a:fillRect/>
          </a:stretch>
        </p:blipFill>
        <p:spPr bwMode="auto">
          <a:xfrm>
            <a:off x="323850" y="2276475"/>
            <a:ext cx="2819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3"/>
          <p:cNvPicPr>
            <a:picLocks noChangeAspect="1" noChangeArrowheads="1"/>
          </p:cNvPicPr>
          <p:nvPr/>
        </p:nvPicPr>
        <p:blipFill>
          <a:blip r:embed="rId4"/>
          <a:srcRect b="13156"/>
          <a:stretch>
            <a:fillRect/>
          </a:stretch>
        </p:blipFill>
        <p:spPr bwMode="auto">
          <a:xfrm>
            <a:off x="3276600" y="2276475"/>
            <a:ext cx="28336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4"/>
          <p:cNvPicPr>
            <a:picLocks noChangeAspect="1" noChangeArrowheads="1"/>
          </p:cNvPicPr>
          <p:nvPr/>
        </p:nvPicPr>
        <p:blipFill>
          <a:blip r:embed="rId5"/>
          <a:srcRect b="12434"/>
          <a:stretch>
            <a:fillRect/>
          </a:stretch>
        </p:blipFill>
        <p:spPr bwMode="auto">
          <a:xfrm>
            <a:off x="6232525" y="2276475"/>
            <a:ext cx="28336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500697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Device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Camera Assignment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356100" y="3573463"/>
            <a:ext cx="720725" cy="71913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20" name="직선 화살표 연결선 19"/>
          <p:cNvCxnSpPr>
            <a:stCxn id="15" idx="5"/>
          </p:cNvCxnSpPr>
          <p:nvPr/>
        </p:nvCxnSpPr>
        <p:spPr>
          <a:xfrm>
            <a:off x="4970463" y="4187825"/>
            <a:ext cx="538162" cy="17780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xtBox 21"/>
          <p:cNvSpPr txBox="1">
            <a:spLocks noChangeArrowheads="1"/>
          </p:cNvSpPr>
          <p:nvPr/>
        </p:nvSpPr>
        <p:spPr bwMode="auto">
          <a:xfrm>
            <a:off x="5456238" y="4264025"/>
            <a:ext cx="1708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Przypisywanie urządzenia do grupy użytkownika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5750"/>
            <a:ext cx="500697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Screen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Layout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9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835150" y="2565400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TextBox 9"/>
          <p:cNvSpPr txBox="1">
            <a:spLocks noChangeArrowheads="1"/>
          </p:cNvSpPr>
          <p:nvPr/>
        </p:nvSpPr>
        <p:spPr bwMode="auto">
          <a:xfrm>
            <a:off x="458788" y="2420938"/>
            <a:ext cx="1354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Dodanie podziału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1960563" y="3363913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3" name="TextBox 12"/>
          <p:cNvSpPr txBox="1">
            <a:spLocks noChangeArrowheads="1"/>
          </p:cNvSpPr>
          <p:nvPr/>
        </p:nvSpPr>
        <p:spPr bwMode="auto">
          <a:xfrm>
            <a:off x="323850" y="3221038"/>
            <a:ext cx="17065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Podziały dostępne dla poszczególnych grup użytkowników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3779838" y="2060575"/>
            <a:ext cx="23812" cy="77470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5" name="TextBox 16"/>
          <p:cNvSpPr txBox="1">
            <a:spLocks noChangeArrowheads="1"/>
          </p:cNvSpPr>
          <p:nvPr/>
        </p:nvSpPr>
        <p:spPr bwMode="auto">
          <a:xfrm>
            <a:off x="3760788" y="1957388"/>
            <a:ext cx="369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Dodaj powiązaną mapę</a:t>
            </a:r>
            <a:r>
              <a:rPr lang="ko-KR" altLang="en-US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dodawana jest ikona łącza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4376738" y="2832100"/>
            <a:ext cx="360362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7" name="TextBox 23"/>
          <p:cNvSpPr txBox="1">
            <a:spLocks noChangeArrowheads="1"/>
          </p:cNvSpPr>
          <p:nvPr/>
        </p:nvSpPr>
        <p:spPr bwMode="auto">
          <a:xfrm>
            <a:off x="4686300" y="2689225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Plik z tłem mapy</a:t>
            </a:r>
            <a:endParaRPr lang="ko-KR" altLang="en-US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6977063" y="2813050"/>
            <a:ext cx="360362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9" name="TextBox 25"/>
          <p:cNvSpPr txBox="1">
            <a:spLocks noChangeArrowheads="1"/>
          </p:cNvSpPr>
          <p:nvPr/>
        </p:nvSpPr>
        <p:spPr bwMode="auto">
          <a:xfrm>
            <a:off x="7286625" y="2668588"/>
            <a:ext cx="1373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Podział ekranowy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H="1">
            <a:off x="1938338" y="4552950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1" name="TextBox 27"/>
          <p:cNvSpPr txBox="1">
            <a:spLocks noChangeArrowheads="1"/>
          </p:cNvSpPr>
          <p:nvPr/>
        </p:nvSpPr>
        <p:spPr bwMode="auto">
          <a:xfrm>
            <a:off x="323850" y="4411663"/>
            <a:ext cx="1727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zarejestrowanych urządzeń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.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Przeciągnij i upuść urządzenia na mapę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5750"/>
            <a:ext cx="5008562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Screen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Monitor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6516688" y="2565400"/>
            <a:ext cx="35877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5" name="TextBox 18"/>
          <p:cNvSpPr txBox="1">
            <a:spLocks noChangeArrowheads="1"/>
          </p:cNvSpPr>
          <p:nvPr/>
        </p:nvSpPr>
        <p:spPr bwMode="auto">
          <a:xfrm>
            <a:off x="6877050" y="2420938"/>
            <a:ext cx="2159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Ustawienia sekwencji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1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- </a:t>
            </a:r>
            <a:r>
              <a:rPr lang="pl-PL" altLang="ko-KR" sz="11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Tryb sekwencji jest dostępny tylko dla podziałów kamer</a:t>
            </a:r>
            <a:endParaRPr lang="en-US" altLang="ko-KR" sz="11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076825" y="2636838"/>
            <a:ext cx="0" cy="936625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7" name="TextBox 21"/>
          <p:cNvSpPr txBox="1">
            <a:spLocks noChangeArrowheads="1"/>
          </p:cNvSpPr>
          <p:nvPr/>
        </p:nvSpPr>
        <p:spPr bwMode="auto">
          <a:xfrm>
            <a:off x="4716463" y="3543300"/>
            <a:ext cx="1655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Ma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ksymalna liczba kanałów i dołączonych monitorów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1868488" y="4003675"/>
            <a:ext cx="50323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9" name="TextBox 29"/>
          <p:cNvSpPr txBox="1">
            <a:spLocks noChangeArrowheads="1"/>
          </p:cNvSpPr>
          <p:nvPr/>
        </p:nvSpPr>
        <p:spPr bwMode="auto">
          <a:xfrm>
            <a:off x="428625" y="3573463"/>
            <a:ext cx="14795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Wyświetlanie klatek 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, gdy wyświetlana jest więcej niż podana tu liczba kanałów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1908175" y="4867275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1" name="TextBox 31"/>
          <p:cNvSpPr txBox="1">
            <a:spLocks noChangeArrowheads="1"/>
          </p:cNvSpPr>
          <p:nvPr/>
        </p:nvSpPr>
        <p:spPr bwMode="auto">
          <a:xfrm>
            <a:off x="179388" y="4724400"/>
            <a:ext cx="18002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Wyświetlanie obrazów w niskiej rozdzielczości, gdy wyświetlana jest większa niż podana tu liczba kanałów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68638"/>
            <a:ext cx="2427288" cy="30067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5750"/>
            <a:ext cx="5008562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Event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Preset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7308850" y="4384675"/>
            <a:ext cx="164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Dodawanie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/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Usuwanie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reset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6" name="직선 화살표 연결선 5"/>
          <p:cNvCxnSpPr>
            <a:endCxn id="62468" idx="1"/>
          </p:cNvCxnSpPr>
          <p:nvPr/>
        </p:nvCxnSpPr>
        <p:spPr>
          <a:xfrm>
            <a:off x="7034213" y="4510088"/>
            <a:ext cx="274637" cy="1031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555750"/>
            <a:ext cx="5008562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Setup _ Event</a:t>
            </a:r>
            <a:r>
              <a:rPr lang="ko-KR" altLang="en-US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 Event Action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5940425" y="2420938"/>
            <a:ext cx="360363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TextBox 16"/>
          <p:cNvSpPr txBox="1">
            <a:spLocks noChangeArrowheads="1"/>
          </p:cNvSpPr>
          <p:nvPr/>
        </p:nvSpPr>
        <p:spPr bwMode="auto">
          <a:xfrm>
            <a:off x="6227763" y="2179638"/>
            <a:ext cx="283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 przypadku zdarzenia automatycznie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włącza się podgląd pełnoekranowy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3302000" y="2620963"/>
            <a:ext cx="4778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TextBox 22"/>
          <p:cNvSpPr txBox="1">
            <a:spLocks noChangeArrowheads="1"/>
          </p:cNvSpPr>
          <p:nvPr/>
        </p:nvSpPr>
        <p:spPr bwMode="auto">
          <a:xfrm>
            <a:off x="3754438" y="2473325"/>
            <a:ext cx="2833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Zdarzenia, powstające przy włączonym widoku mapy, powodują  automatycznie włączenie właściwej mapy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H="1">
            <a:off x="1866900" y="5608638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Box 24"/>
          <p:cNvSpPr txBox="1">
            <a:spLocks noChangeArrowheads="1"/>
          </p:cNvSpPr>
          <p:nvPr/>
        </p:nvSpPr>
        <p:spPr bwMode="auto">
          <a:xfrm>
            <a:off x="611188" y="5465763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Harmonogram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reakcji na zdarzenia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2741613" y="5095875"/>
            <a:ext cx="0" cy="503238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9" name="TextBox 27"/>
          <p:cNvSpPr txBox="1">
            <a:spLocks noChangeArrowheads="1"/>
          </p:cNvSpPr>
          <p:nvPr/>
        </p:nvSpPr>
        <p:spPr bwMode="auto">
          <a:xfrm>
            <a:off x="2265363" y="4221163"/>
            <a:ext cx="1585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Konfiguracja dźwięku towarzyszącego zdarzeniu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3111500" y="5618163"/>
            <a:ext cx="20638" cy="5476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1" name="TextBox 34"/>
          <p:cNvSpPr txBox="1">
            <a:spLocks noChangeArrowheads="1"/>
          </p:cNvSpPr>
          <p:nvPr/>
        </p:nvSpPr>
        <p:spPr bwMode="auto">
          <a:xfrm>
            <a:off x="3121025" y="5902325"/>
            <a:ext cx="2027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Konfiguracja wysyłania wiadomości e-mail w powstania przypadku zdarzenia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3705225" y="5621338"/>
            <a:ext cx="360363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3" name="TextBox 36"/>
          <p:cNvSpPr txBox="1">
            <a:spLocks noChangeArrowheads="1"/>
          </p:cNvSpPr>
          <p:nvPr/>
        </p:nvSpPr>
        <p:spPr bwMode="auto">
          <a:xfrm>
            <a:off x="4035425" y="5487988"/>
            <a:ext cx="3986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Konfiguracja szybkiego podglądu nagrania dla zdarzenia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24400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429000"/>
            <a:ext cx="3419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4"/>
          <a:srcRect b="83095"/>
          <a:stretch>
            <a:fillRect/>
          </a:stretch>
        </p:blipFill>
        <p:spPr bwMode="auto">
          <a:xfrm>
            <a:off x="1258888" y="1339850"/>
            <a:ext cx="68278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41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5542" name="직선 화살표 연결선 17"/>
          <p:cNvCxnSpPr>
            <a:cxnSpLocks noChangeShapeType="1"/>
          </p:cNvCxnSpPr>
          <p:nvPr/>
        </p:nvCxnSpPr>
        <p:spPr bwMode="auto">
          <a:xfrm flipH="1" flipV="1">
            <a:off x="2124075" y="1196975"/>
            <a:ext cx="22225" cy="371475"/>
          </a:xfrm>
          <a:prstGeom prst="straightConnector1">
            <a:avLst/>
          </a:prstGeom>
          <a:noFill/>
          <a:ln w="9525" algn="ctr">
            <a:solidFill>
              <a:srgbClr val="F79646"/>
            </a:solidFill>
            <a:round/>
            <a:headEnd type="oval" w="med" len="med"/>
            <a:tailEnd type="arrow" w="med" len="med"/>
          </a:ln>
        </p:spPr>
      </p:cxnSp>
      <p:sp>
        <p:nvSpPr>
          <p:cNvPr id="65543" name="TextBox 18"/>
          <p:cNvSpPr txBox="1">
            <a:spLocks noChangeArrowheads="1"/>
          </p:cNvSpPr>
          <p:nvPr/>
        </p:nvSpPr>
        <p:spPr bwMode="auto">
          <a:xfrm>
            <a:off x="1743075" y="993775"/>
            <a:ext cx="226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Blokada interfejsu użytkownika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65544" name="TextBox 21"/>
          <p:cNvSpPr txBox="1">
            <a:spLocks noChangeArrowheads="1"/>
          </p:cNvSpPr>
          <p:nvPr/>
        </p:nvSpPr>
        <p:spPr bwMode="auto">
          <a:xfrm>
            <a:off x="2771775" y="152558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Wylogowanie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2484438" y="1670050"/>
            <a:ext cx="28733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7451725" y="1125538"/>
            <a:ext cx="0" cy="503237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7" name="TextBox 31"/>
          <p:cNvSpPr txBox="1">
            <a:spLocks noChangeArrowheads="1"/>
          </p:cNvSpPr>
          <p:nvPr/>
        </p:nvSpPr>
        <p:spPr bwMode="auto">
          <a:xfrm>
            <a:off x="4273550" y="1311275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Wybór przeglądarki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: </a:t>
            </a:r>
            <a:endParaRPr lang="pl-PL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LIVE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(podgląd na żywo)</a:t>
            </a: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SEARCH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(nagrania)</a:t>
            </a: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EVENT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(przeglądanie zdarzeń)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flipH="1">
            <a:off x="6011863" y="1679575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9" name="TextBox 38"/>
          <p:cNvSpPr txBox="1">
            <a:spLocks noChangeArrowheads="1"/>
          </p:cNvSpPr>
          <p:nvPr/>
        </p:nvSpPr>
        <p:spPr bwMode="auto">
          <a:xfrm>
            <a:off x="6124575" y="703263"/>
            <a:ext cx="228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Sprawdzanie statusu systemu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: </a:t>
            </a:r>
            <a:endParaRPr lang="pl-PL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Console/MG/SM</a:t>
            </a:r>
          </a:p>
        </p:txBody>
      </p:sp>
      <p:sp>
        <p:nvSpPr>
          <p:cNvPr id="65550" name="TextBox 39"/>
          <p:cNvSpPr txBox="1">
            <a:spLocks noChangeArrowheads="1"/>
          </p:cNvSpPr>
          <p:nvPr/>
        </p:nvSpPr>
        <p:spPr bwMode="auto">
          <a:xfrm>
            <a:off x="8247063" y="1525588"/>
            <a:ext cx="925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Ustawienia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>
            <a:off x="7685088" y="1670050"/>
            <a:ext cx="631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2987675" y="2112963"/>
            <a:ext cx="510222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V="1">
            <a:off x="957263" y="3052763"/>
            <a:ext cx="0" cy="504825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4" name="TextBox 49"/>
          <p:cNvSpPr txBox="1">
            <a:spLocks noChangeArrowheads="1"/>
          </p:cNvSpPr>
          <p:nvPr/>
        </p:nvSpPr>
        <p:spPr bwMode="auto">
          <a:xfrm>
            <a:off x="341313" y="2841625"/>
            <a:ext cx="985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Pełny ekran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>
            <a:off x="1331913" y="3654425"/>
            <a:ext cx="0" cy="43180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6" name="TextBox 52"/>
          <p:cNvSpPr txBox="1">
            <a:spLocks noChangeArrowheads="1"/>
          </p:cNvSpPr>
          <p:nvPr/>
        </p:nvSpPr>
        <p:spPr bwMode="auto">
          <a:xfrm>
            <a:off x="876300" y="4086225"/>
            <a:ext cx="9604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Tryb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wielo-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monitorowy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 flipV="1">
            <a:off x="1733550" y="3149600"/>
            <a:ext cx="0" cy="392113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8" name="TextBox 54"/>
          <p:cNvSpPr txBox="1">
            <a:spLocks noChangeArrowheads="1"/>
          </p:cNvSpPr>
          <p:nvPr/>
        </p:nvSpPr>
        <p:spPr bwMode="auto">
          <a:xfrm>
            <a:off x="1228725" y="2751138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Zmiana trybu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podziału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>
            <a:off x="2112963" y="3671888"/>
            <a:ext cx="11112" cy="703262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0" name="TextBox 56"/>
          <p:cNvSpPr txBox="1">
            <a:spLocks noChangeArrowheads="1"/>
          </p:cNvSpPr>
          <p:nvPr/>
        </p:nvSpPr>
        <p:spPr bwMode="auto">
          <a:xfrm>
            <a:off x="1825625" y="4416425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Usunięcie kamery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 podglądu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9" name="직선 화살표 연결선 58"/>
          <p:cNvCxnSpPr/>
          <p:nvPr/>
        </p:nvCxnSpPr>
        <p:spPr>
          <a:xfrm flipV="1">
            <a:off x="2455863" y="2862263"/>
            <a:ext cx="0" cy="679450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2" name="TextBox 59"/>
          <p:cNvSpPr txBox="1">
            <a:spLocks noChangeArrowheads="1"/>
          </p:cNvSpPr>
          <p:nvPr/>
        </p:nvSpPr>
        <p:spPr bwMode="auto">
          <a:xfrm>
            <a:off x="2124075" y="263683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Se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kwencja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64" name="직선 화살표 연결선 63"/>
          <p:cNvCxnSpPr/>
          <p:nvPr/>
        </p:nvCxnSpPr>
        <p:spPr>
          <a:xfrm>
            <a:off x="2867025" y="3654425"/>
            <a:ext cx="0" cy="4333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4" name="TextBox 64"/>
          <p:cNvSpPr txBox="1">
            <a:spLocks noChangeArrowheads="1"/>
          </p:cNvSpPr>
          <p:nvPr/>
        </p:nvSpPr>
        <p:spPr bwMode="auto">
          <a:xfrm>
            <a:off x="2514600" y="4054475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OSD </a:t>
            </a:r>
          </a:p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Wł.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/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Wył.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66" name="직선 화살표 연결선 65"/>
          <p:cNvCxnSpPr/>
          <p:nvPr/>
        </p:nvCxnSpPr>
        <p:spPr>
          <a:xfrm flipV="1">
            <a:off x="3236913" y="3160713"/>
            <a:ext cx="0" cy="39211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6" name="TextBox 66"/>
          <p:cNvSpPr txBox="1">
            <a:spLocks noChangeArrowheads="1"/>
          </p:cNvSpPr>
          <p:nvPr/>
        </p:nvSpPr>
        <p:spPr bwMode="auto">
          <a:xfrm>
            <a:off x="2732088" y="2827338"/>
            <a:ext cx="100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In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icjalizacja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23850" y="2565400"/>
            <a:ext cx="8496300" cy="3527425"/>
          </a:xfrm>
          <a:prstGeom prst="rect">
            <a:avLst/>
          </a:prstGeom>
          <a:noFill/>
          <a:ln w="63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70" name="직선 화살표 연결선 69"/>
          <p:cNvCxnSpPr/>
          <p:nvPr/>
        </p:nvCxnSpPr>
        <p:spPr>
          <a:xfrm flipH="1">
            <a:off x="5364163" y="2133600"/>
            <a:ext cx="144462" cy="4318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>
            <a:off x="3657600" y="3654425"/>
            <a:ext cx="0" cy="43180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0" name="TextBox 71"/>
          <p:cNvSpPr txBox="1">
            <a:spLocks noChangeArrowheads="1"/>
          </p:cNvSpPr>
          <p:nvPr/>
        </p:nvSpPr>
        <p:spPr bwMode="auto">
          <a:xfrm>
            <a:off x="3262313" y="4086225"/>
            <a:ext cx="1038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Zrzut obrazu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3" name="직선 화살표 연결선 72"/>
          <p:cNvCxnSpPr/>
          <p:nvPr/>
        </p:nvCxnSpPr>
        <p:spPr>
          <a:xfrm flipV="1">
            <a:off x="4016375" y="3052763"/>
            <a:ext cx="0" cy="504825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2" name="TextBox 73"/>
          <p:cNvSpPr txBox="1">
            <a:spLocks noChangeArrowheads="1"/>
          </p:cNvSpPr>
          <p:nvPr/>
        </p:nvSpPr>
        <p:spPr bwMode="auto">
          <a:xfrm>
            <a:off x="3852863" y="283210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Drukuj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4703763" y="4349750"/>
            <a:ext cx="0" cy="503238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4" name="TextBox 75"/>
          <p:cNvSpPr txBox="1">
            <a:spLocks noChangeArrowheads="1"/>
          </p:cNvSpPr>
          <p:nvPr/>
        </p:nvSpPr>
        <p:spPr bwMode="auto">
          <a:xfrm>
            <a:off x="4251325" y="4076700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Nagrywanie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7" name="직선 화살표 연결선 76"/>
          <p:cNvCxnSpPr/>
          <p:nvPr/>
        </p:nvCxnSpPr>
        <p:spPr>
          <a:xfrm>
            <a:off x="5078413" y="4949825"/>
            <a:ext cx="0" cy="4333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6" name="TextBox 77"/>
          <p:cNvSpPr txBox="1">
            <a:spLocks noChangeArrowheads="1"/>
          </p:cNvSpPr>
          <p:nvPr/>
        </p:nvSpPr>
        <p:spPr bwMode="auto">
          <a:xfrm>
            <a:off x="4500563" y="5381625"/>
            <a:ext cx="107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Nagrywanie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 urządzeniu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9" name="직선 화살표 연결선 78"/>
          <p:cNvCxnSpPr/>
          <p:nvPr/>
        </p:nvCxnSpPr>
        <p:spPr>
          <a:xfrm flipV="1">
            <a:off x="5480050" y="4446588"/>
            <a:ext cx="0" cy="39211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8" name="TextBox 79"/>
          <p:cNvSpPr txBox="1">
            <a:spLocks noChangeArrowheads="1"/>
          </p:cNvSpPr>
          <p:nvPr/>
        </p:nvSpPr>
        <p:spPr bwMode="auto">
          <a:xfrm>
            <a:off x="5121275" y="4160838"/>
            <a:ext cx="741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Odsłuch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1" name="직선 화살표 연결선 80"/>
          <p:cNvCxnSpPr/>
          <p:nvPr/>
        </p:nvCxnSpPr>
        <p:spPr>
          <a:xfrm>
            <a:off x="5859463" y="4968875"/>
            <a:ext cx="11112" cy="701675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0" name="TextBox 81"/>
          <p:cNvSpPr txBox="1">
            <a:spLocks noChangeArrowheads="1"/>
          </p:cNvSpPr>
          <p:nvPr/>
        </p:nvSpPr>
        <p:spPr bwMode="auto">
          <a:xfrm>
            <a:off x="5435600" y="5675313"/>
            <a:ext cx="817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Głośność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3" name="직선 화살표 연결선 82"/>
          <p:cNvCxnSpPr/>
          <p:nvPr/>
        </p:nvCxnSpPr>
        <p:spPr>
          <a:xfrm flipV="1">
            <a:off x="6200775" y="4157663"/>
            <a:ext cx="0" cy="681037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2" name="TextBox 83"/>
          <p:cNvSpPr txBox="1">
            <a:spLocks noChangeArrowheads="1"/>
          </p:cNvSpPr>
          <p:nvPr/>
        </p:nvSpPr>
        <p:spPr bwMode="auto">
          <a:xfrm>
            <a:off x="5680075" y="3933825"/>
            <a:ext cx="941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Nadawanie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5" name="직선 화살표 연결선 84"/>
          <p:cNvCxnSpPr/>
          <p:nvPr/>
        </p:nvCxnSpPr>
        <p:spPr>
          <a:xfrm>
            <a:off x="6583363" y="4951413"/>
            <a:ext cx="0" cy="43180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4" name="TextBox 85"/>
          <p:cNvSpPr txBox="1">
            <a:spLocks noChangeArrowheads="1"/>
          </p:cNvSpPr>
          <p:nvPr/>
        </p:nvSpPr>
        <p:spPr bwMode="auto">
          <a:xfrm>
            <a:off x="6089650" y="5351463"/>
            <a:ext cx="109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Cyfrowe </a:t>
            </a:r>
          </a:p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powiększenie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7" name="직선 화살표 연결선 86"/>
          <p:cNvCxnSpPr/>
          <p:nvPr/>
        </p:nvCxnSpPr>
        <p:spPr>
          <a:xfrm flipV="1">
            <a:off x="6983413" y="4456113"/>
            <a:ext cx="0" cy="39211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6" name="TextBox 87"/>
          <p:cNvSpPr txBox="1">
            <a:spLocks noChangeArrowheads="1"/>
          </p:cNvSpPr>
          <p:nvPr/>
        </p:nvSpPr>
        <p:spPr bwMode="auto">
          <a:xfrm>
            <a:off x="6467475" y="4005263"/>
            <a:ext cx="109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Cyfrowe </a:t>
            </a:r>
          </a:p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powiększenie</a:t>
            </a:r>
          </a:p>
        </p:txBody>
      </p:sp>
      <p:cxnSp>
        <p:nvCxnSpPr>
          <p:cNvPr id="89" name="직선 화살표 연결선 88"/>
          <p:cNvCxnSpPr/>
          <p:nvPr/>
        </p:nvCxnSpPr>
        <p:spPr>
          <a:xfrm>
            <a:off x="7404100" y="4949825"/>
            <a:ext cx="0" cy="4333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8" name="TextBox 89"/>
          <p:cNvSpPr txBox="1">
            <a:spLocks noChangeArrowheads="1"/>
          </p:cNvSpPr>
          <p:nvPr/>
        </p:nvSpPr>
        <p:spPr bwMode="auto">
          <a:xfrm>
            <a:off x="7156450" y="5381625"/>
            <a:ext cx="79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Rozmiar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orginalny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91" name="직선 화살표 연결선 90"/>
          <p:cNvCxnSpPr/>
          <p:nvPr/>
        </p:nvCxnSpPr>
        <p:spPr>
          <a:xfrm flipV="1">
            <a:off x="7762875" y="4349750"/>
            <a:ext cx="0" cy="503238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90" name="TextBox 91"/>
          <p:cNvSpPr txBox="1">
            <a:spLocks noChangeArrowheads="1"/>
          </p:cNvSpPr>
          <p:nvPr/>
        </p:nvSpPr>
        <p:spPr bwMode="auto">
          <a:xfrm>
            <a:off x="7583488" y="4127500"/>
            <a:ext cx="741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Jasność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93" name="직선 화살표 연결선 92"/>
          <p:cNvCxnSpPr/>
          <p:nvPr/>
        </p:nvCxnSpPr>
        <p:spPr>
          <a:xfrm>
            <a:off x="8126413" y="4949825"/>
            <a:ext cx="0" cy="4333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92" name="TextBox 93"/>
          <p:cNvSpPr txBox="1">
            <a:spLocks noChangeArrowheads="1"/>
          </p:cNvSpPr>
          <p:nvPr/>
        </p:nvSpPr>
        <p:spPr bwMode="auto">
          <a:xfrm>
            <a:off x="8027988" y="5343525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ontrast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 &gt; Digital Zoom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2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0938"/>
            <a:ext cx="3638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Box 60"/>
          <p:cNvSpPr txBox="1">
            <a:spLocks noChangeArrowheads="1"/>
          </p:cNvSpPr>
          <p:nvPr/>
        </p:nvSpPr>
        <p:spPr bwMode="auto">
          <a:xfrm>
            <a:off x="4572000" y="3716338"/>
            <a:ext cx="4392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Przy wyłączonym trybie cyfrowego zoomu kliknij w znacznik obszaru powiększenia cyfrowego u dołu ekranu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.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Przytrzymanie klawisza myszki i poruszanie nią spowoduje przemieszczanie się obszaru zoomu cyfrowego na obrazu.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/>
          <a:srcRect l="47652" t="-5705"/>
          <a:stretch>
            <a:fillRect/>
          </a:stretch>
        </p:blipFill>
        <p:spPr bwMode="auto">
          <a:xfrm>
            <a:off x="4716463" y="2420938"/>
            <a:ext cx="3784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직선 화살표 연결선 62"/>
          <p:cNvCxnSpPr/>
          <p:nvPr/>
        </p:nvCxnSpPr>
        <p:spPr>
          <a:xfrm>
            <a:off x="6799263" y="2687638"/>
            <a:ext cx="0" cy="43180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68"/>
          <p:cNvSpPr txBox="1">
            <a:spLocks noChangeArrowheads="1"/>
          </p:cNvSpPr>
          <p:nvPr/>
        </p:nvSpPr>
        <p:spPr bwMode="auto">
          <a:xfrm>
            <a:off x="5764213" y="3087688"/>
            <a:ext cx="2201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Cyfrowy zoom (powiększenie)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95" name="직선 화살표 연결선 94"/>
          <p:cNvCxnSpPr/>
          <p:nvPr/>
        </p:nvCxnSpPr>
        <p:spPr>
          <a:xfrm flipV="1">
            <a:off x="7199313" y="2192338"/>
            <a:ext cx="0" cy="39211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9" name="TextBox 95"/>
          <p:cNvSpPr txBox="1">
            <a:spLocks noChangeArrowheads="1"/>
          </p:cNvSpPr>
          <p:nvPr/>
        </p:nvSpPr>
        <p:spPr bwMode="auto">
          <a:xfrm>
            <a:off x="6105525" y="1741488"/>
            <a:ext cx="226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Cyfrowy zoom (pomniejszenie)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39850"/>
            <a:ext cx="68278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195513" y="1844675"/>
            <a:ext cx="0" cy="1008063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16"/>
          <p:cNvSpPr txBox="1">
            <a:spLocks noChangeArrowheads="1"/>
          </p:cNvSpPr>
          <p:nvPr/>
        </p:nvSpPr>
        <p:spPr bwMode="auto">
          <a:xfrm>
            <a:off x="8027988" y="5588000"/>
            <a:ext cx="1087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zdarzeń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7380288" y="5732463"/>
            <a:ext cx="631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403350" y="1844675"/>
            <a:ext cx="1512888" cy="33845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67592" name="TextBox 31"/>
          <p:cNvSpPr txBox="1">
            <a:spLocks noChangeArrowheads="1"/>
          </p:cNvSpPr>
          <p:nvPr/>
        </p:nvSpPr>
        <p:spPr bwMode="auto">
          <a:xfrm>
            <a:off x="827088" y="2852738"/>
            <a:ext cx="2179637" cy="1431925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Device</a:t>
            </a:r>
          </a:p>
          <a:p>
            <a:pPr latinLnBrk="1"/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-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za rejestrowanych urządzeń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Alarm</a:t>
            </a:r>
          </a:p>
          <a:p>
            <a:pPr latinLnBrk="1"/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-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zarejestrowanych alarmów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Expansion Monitor</a:t>
            </a:r>
          </a:p>
          <a:p>
            <a:pPr latinLnBrk="1"/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-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zarejestrowanych podziałów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PTZ</a:t>
            </a:r>
          </a:p>
          <a:p>
            <a:pPr latinLnBrk="1"/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-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Sterowanie PTZ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331913" y="5300663"/>
            <a:ext cx="6696075" cy="11223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017838" y="2111375"/>
            <a:ext cx="5010150" cy="31178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67595" name="TextBox 24"/>
          <p:cNvSpPr txBox="1">
            <a:spLocks noChangeArrowheads="1"/>
          </p:cNvSpPr>
          <p:nvPr/>
        </p:nvSpPr>
        <p:spPr bwMode="auto">
          <a:xfrm>
            <a:off x="8172450" y="3851275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Pole wyświetlania video i map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7596188" y="3995738"/>
            <a:ext cx="63023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39850"/>
            <a:ext cx="68278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 _ Live Event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" name="TextBox 17"/>
          <p:cNvSpPr txBox="1">
            <a:spLocks noChangeArrowheads="1"/>
          </p:cNvSpPr>
          <p:nvPr/>
        </p:nvSpPr>
        <p:spPr bwMode="auto">
          <a:xfrm>
            <a:off x="323850" y="1598613"/>
            <a:ext cx="842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Zakładka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podglądu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1125538" y="1885950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TextBox 27"/>
          <p:cNvSpPr txBox="1">
            <a:spLocks noChangeArrowheads="1"/>
          </p:cNvSpPr>
          <p:nvPr/>
        </p:nvSpPr>
        <p:spPr bwMode="auto">
          <a:xfrm>
            <a:off x="-36513" y="2205038"/>
            <a:ext cx="136525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zarejestrowanych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1389063" y="2492375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68627" idx="0"/>
          </p:cNvCxnSpPr>
          <p:nvPr/>
        </p:nvCxnSpPr>
        <p:spPr>
          <a:xfrm flipH="1">
            <a:off x="1465263" y="3614738"/>
            <a:ext cx="382587" cy="38735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028950" y="1938338"/>
            <a:ext cx="5010150" cy="2016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028950" y="4141788"/>
            <a:ext cx="5010150" cy="22399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68619" name="TextBox 35"/>
          <p:cNvSpPr txBox="1">
            <a:spLocks noChangeArrowheads="1"/>
          </p:cNvSpPr>
          <p:nvPr/>
        </p:nvSpPr>
        <p:spPr bwMode="auto">
          <a:xfrm>
            <a:off x="8027988" y="2679700"/>
            <a:ext cx="1087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zdarzeń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7740650" y="2636838"/>
            <a:ext cx="503238" cy="15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V="1">
            <a:off x="7812088" y="1135063"/>
            <a:ext cx="0" cy="649287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2" name="TextBox 40"/>
          <p:cNvSpPr txBox="1">
            <a:spLocks noChangeArrowheads="1"/>
          </p:cNvSpPr>
          <p:nvPr/>
        </p:nvSpPr>
        <p:spPr bwMode="auto">
          <a:xfrm>
            <a:off x="7061200" y="879475"/>
            <a:ext cx="1531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Blokada przewijania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68623" name="TextBox 41"/>
          <p:cNvSpPr txBox="1">
            <a:spLocks noChangeArrowheads="1"/>
          </p:cNvSpPr>
          <p:nvPr/>
        </p:nvSpPr>
        <p:spPr bwMode="auto">
          <a:xfrm>
            <a:off x="8085138" y="1784350"/>
            <a:ext cx="100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Opróżnienie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7974013" y="1787525"/>
            <a:ext cx="503237" cy="15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5" name="TextBox 43"/>
          <p:cNvSpPr txBox="1">
            <a:spLocks noChangeArrowheads="1"/>
          </p:cNvSpPr>
          <p:nvPr/>
        </p:nvSpPr>
        <p:spPr bwMode="auto">
          <a:xfrm>
            <a:off x="8193088" y="4262438"/>
            <a:ext cx="9255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Szczegóły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wybranego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 flipV="1">
            <a:off x="7740650" y="4365625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7" name="TextBox 22"/>
          <p:cNvSpPr txBox="1">
            <a:spLocks noChangeArrowheads="1"/>
          </p:cNvSpPr>
          <p:nvPr/>
        </p:nvSpPr>
        <p:spPr bwMode="auto">
          <a:xfrm>
            <a:off x="26988" y="4002088"/>
            <a:ext cx="287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Typ monitorowanych zdarzeń</a:t>
            </a:r>
          </a:p>
          <a:p>
            <a:pPr latinLnBrk="1"/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-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SSM :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 systemowe/Oprogramowania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Device</a:t>
            </a:r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: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 z urządzeń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1169988" y="1279525"/>
            <a:ext cx="6877050" cy="5041900"/>
            <a:chOff x="737" y="806"/>
            <a:chExt cx="4332" cy="3176"/>
          </a:xfrm>
        </p:grpSpPr>
        <p:graphicFrame>
          <p:nvGraphicFramePr>
            <p:cNvPr id="6" name="다이어그램 5"/>
            <p:cNvGraphicFramePr/>
            <p:nvPr/>
          </p:nvGraphicFramePr>
          <p:xfrm>
            <a:off x="748" y="845"/>
            <a:ext cx="4309" cy="31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975" y="1162"/>
              <a:ext cx="3357" cy="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Konsola umożliwia podgląd oraz sterowanie po przez interfejs użytkownika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Do konsoli zaliczamy programy SSM Console i SSM Backup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SSM Console posiada trzy podsystemy: LIVE (podgląd), EVENT (zdarzenia), SEARCH VIEWER (wyszukiwanie)</a:t>
              </a:r>
              <a:endParaRPr lang="en-US" sz="1100">
                <a:latin typeface="Arial Unicode MS" pitchFamily="34" charset="-128"/>
              </a:endParaRP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975" y="2235"/>
              <a:ext cx="3810" cy="5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System umożliwia administrowanie wszystkim urządzeniami oraz użytkownikami systemu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Zarządza wieloma modułami Media Gateway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Oprogramowanie nosi nazwę „SSM Service Manager”</a:t>
              </a:r>
              <a:endParaRPr lang="en-US" sz="1100">
                <a:latin typeface="Arial Unicode MS" pitchFamily="34" charset="-128"/>
              </a:endParaRPr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975" y="3252"/>
              <a:ext cx="3901" cy="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Rolą modułu Media Gateway jest bycie serwerem video i udostępnianie danych video, sterowania PTZ oraz zdarzeń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Kolejne moduły Media Gateway zwiększają pojemność systemu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l-PL" sz="1100">
                  <a:latin typeface="Arial Unicode MS" pitchFamily="34" charset="-128"/>
                </a:rPr>
                <a:t> Oprogramowanie nosi nazwę „SSM Service Manager”</a:t>
              </a:r>
              <a:endParaRPr lang="en-US" sz="1100"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39850"/>
            <a:ext cx="6827837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 _ Event Search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1116013" y="1885950"/>
            <a:ext cx="93503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44450" y="1636713"/>
            <a:ext cx="11112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Zakładka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69638" name="TextBox 14"/>
          <p:cNvSpPr txBox="1">
            <a:spLocks noChangeArrowheads="1"/>
          </p:cNvSpPr>
          <p:nvPr/>
        </p:nvSpPr>
        <p:spPr bwMode="auto">
          <a:xfrm>
            <a:off x="107950" y="4941888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Ustawienia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1116013" y="5127625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3028950" y="1938338"/>
            <a:ext cx="5010150" cy="2016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28950" y="4141788"/>
            <a:ext cx="5010150" cy="22399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69642" name="TextBox 27"/>
          <p:cNvSpPr txBox="1">
            <a:spLocks noChangeArrowheads="1"/>
          </p:cNvSpPr>
          <p:nvPr/>
        </p:nvSpPr>
        <p:spPr bwMode="auto">
          <a:xfrm>
            <a:off x="8027988" y="2679700"/>
            <a:ext cx="1087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zdarzeń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7740650" y="2636838"/>
            <a:ext cx="503238" cy="15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7812088" y="1135063"/>
            <a:ext cx="0" cy="649287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5" name="TextBox 30"/>
          <p:cNvSpPr txBox="1">
            <a:spLocks noChangeArrowheads="1"/>
          </p:cNvSpPr>
          <p:nvPr/>
        </p:nvSpPr>
        <p:spPr bwMode="auto">
          <a:xfrm>
            <a:off x="7061200" y="879475"/>
            <a:ext cx="1531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Blokada przewijania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69646" name="TextBox 31"/>
          <p:cNvSpPr txBox="1">
            <a:spLocks noChangeArrowheads="1"/>
          </p:cNvSpPr>
          <p:nvPr/>
        </p:nvSpPr>
        <p:spPr bwMode="auto">
          <a:xfrm>
            <a:off x="8085138" y="1784350"/>
            <a:ext cx="100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Opróżnienie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listy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7974013" y="1787525"/>
            <a:ext cx="503237" cy="15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8" name="TextBox 33"/>
          <p:cNvSpPr txBox="1">
            <a:spLocks noChangeArrowheads="1"/>
          </p:cNvSpPr>
          <p:nvPr/>
        </p:nvSpPr>
        <p:spPr bwMode="auto">
          <a:xfrm>
            <a:off x="8193088" y="4262438"/>
            <a:ext cx="968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Szczegóły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wybranego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V="1">
            <a:off x="7740650" y="4365625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0" name="TextBox 35"/>
          <p:cNvSpPr txBox="1">
            <a:spLocks noChangeArrowheads="1"/>
          </p:cNvSpPr>
          <p:nvPr/>
        </p:nvSpPr>
        <p:spPr bwMode="auto">
          <a:xfrm>
            <a:off x="-68263" y="2205038"/>
            <a:ext cx="136525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zarejestrowanych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H="1">
            <a:off x="1389063" y="2492375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2" name="TextBox 37"/>
          <p:cNvSpPr txBox="1">
            <a:spLocks noChangeArrowheads="1"/>
          </p:cNvSpPr>
          <p:nvPr/>
        </p:nvSpPr>
        <p:spPr bwMode="auto">
          <a:xfrm>
            <a:off x="26988" y="3789363"/>
            <a:ext cx="284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Typ wyszukiwanych zdarzeń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SSM :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 systemowe/oprogramowania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Device</a:t>
            </a:r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: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Zdarzenia urządzenia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9" name="직선 화살표 연결선 38"/>
          <p:cNvCxnSpPr>
            <a:endCxn id="69652" idx="0"/>
          </p:cNvCxnSpPr>
          <p:nvPr/>
        </p:nvCxnSpPr>
        <p:spPr>
          <a:xfrm flipH="1">
            <a:off x="1450975" y="3500438"/>
            <a:ext cx="182563" cy="288925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39850"/>
            <a:ext cx="68278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_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Tryb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(podstawowy)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Box 27"/>
          <p:cNvSpPr txBox="1">
            <a:spLocks noChangeArrowheads="1"/>
          </p:cNvSpPr>
          <p:nvPr/>
        </p:nvSpPr>
        <p:spPr bwMode="auto">
          <a:xfrm>
            <a:off x="34925" y="2133600"/>
            <a:ext cx="14081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a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zarejestrowanych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1042988" y="2347913"/>
            <a:ext cx="590550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2" name="TextBox 29"/>
          <p:cNvSpPr txBox="1">
            <a:spLocks noChangeArrowheads="1"/>
          </p:cNvSpPr>
          <p:nvPr/>
        </p:nvSpPr>
        <p:spPr bwMode="auto">
          <a:xfrm>
            <a:off x="-36513" y="4221163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Typ zdarzeń do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1246188" y="4344988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31"/>
          <p:cNvSpPr txBox="1">
            <a:spLocks noChangeArrowheads="1"/>
          </p:cNvSpPr>
          <p:nvPr/>
        </p:nvSpPr>
        <p:spPr bwMode="auto">
          <a:xfrm>
            <a:off x="66675" y="5013325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Wybór daty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H="1">
            <a:off x="1030288" y="5229225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028950" y="2060575"/>
            <a:ext cx="5010150" cy="28813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70667" name="TextBox 34"/>
          <p:cNvSpPr txBox="1">
            <a:spLocks noChangeArrowheads="1"/>
          </p:cNvSpPr>
          <p:nvPr/>
        </p:nvSpPr>
        <p:spPr bwMode="auto">
          <a:xfrm>
            <a:off x="8201025" y="2514600"/>
            <a:ext cx="1012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Wyszukane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video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1 – 16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kanałów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7740650" y="2636838"/>
            <a:ext cx="503238" cy="15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017838" y="5013325"/>
            <a:ext cx="5010150" cy="2873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017838" y="5373688"/>
            <a:ext cx="5010150" cy="10080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70671" name="TextBox 38"/>
          <p:cNvSpPr txBox="1">
            <a:spLocks noChangeArrowheads="1"/>
          </p:cNvSpPr>
          <p:nvPr/>
        </p:nvSpPr>
        <p:spPr bwMode="auto">
          <a:xfrm>
            <a:off x="8078788" y="4941888"/>
            <a:ext cx="11715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Sterowanie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odtwarzaniem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 oś czasowa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0672" name="직선 화살표 연결선 39"/>
          <p:cNvCxnSpPr>
            <a:cxnSpLocks noChangeShapeType="1"/>
            <a:stCxn id="37" idx="3"/>
            <a:endCxn id="70671" idx="1"/>
          </p:cNvCxnSpPr>
          <p:nvPr/>
        </p:nvCxnSpPr>
        <p:spPr bwMode="auto">
          <a:xfrm>
            <a:off x="8040688" y="5157788"/>
            <a:ext cx="38100" cy="104775"/>
          </a:xfrm>
          <a:prstGeom prst="straightConnector1">
            <a:avLst/>
          </a:prstGeom>
          <a:noFill/>
          <a:ln w="9525" algn="ctr">
            <a:solidFill>
              <a:srgbClr val="F79646"/>
            </a:solidFill>
            <a:round/>
            <a:headEnd type="oval" w="med" len="med"/>
            <a:tailEnd type="arrow" w="med" len="med"/>
          </a:ln>
        </p:spPr>
      </p:cxnSp>
      <p:sp>
        <p:nvSpPr>
          <p:cNvPr id="70673" name="TextBox 40"/>
          <p:cNvSpPr txBox="1">
            <a:spLocks noChangeArrowheads="1"/>
          </p:cNvSpPr>
          <p:nvPr/>
        </p:nvSpPr>
        <p:spPr bwMode="auto">
          <a:xfrm>
            <a:off x="8045450" y="5661025"/>
            <a:ext cx="1111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Wynik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oś czasowa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wystąpień</a:t>
            </a:r>
          </a:p>
          <a:p>
            <a:pPr latinLnBrk="1"/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zdarzeń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V="1">
            <a:off x="7740650" y="5681663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3683000" y="1196975"/>
            <a:ext cx="0" cy="647700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6" name="TextBox 43"/>
          <p:cNvSpPr txBox="1">
            <a:spLocks noChangeArrowheads="1"/>
          </p:cNvSpPr>
          <p:nvPr/>
        </p:nvSpPr>
        <p:spPr bwMode="auto">
          <a:xfrm>
            <a:off x="3708400" y="1092200"/>
            <a:ext cx="3417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Tryb wyszukiwania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: Basic, Smart, Folder , POS</a:t>
            </a:r>
          </a:p>
        </p:txBody>
      </p:sp>
      <p:pic>
        <p:nvPicPr>
          <p:cNvPr id="70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288" y="981075"/>
            <a:ext cx="1190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39850"/>
            <a:ext cx="68278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_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Tryb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28950" y="2060575"/>
            <a:ext cx="5010150" cy="1584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71685" name="TextBox 34"/>
          <p:cNvSpPr txBox="1">
            <a:spLocks noChangeArrowheads="1"/>
          </p:cNvSpPr>
          <p:nvPr/>
        </p:nvSpPr>
        <p:spPr bwMode="auto">
          <a:xfrm>
            <a:off x="8132763" y="1989138"/>
            <a:ext cx="102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Czas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początku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 końca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(ma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ks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.</a:t>
            </a:r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60min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.</a:t>
            </a: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  <a:endParaRPr lang="en-US" altLang="ko-KR" sz="12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7704138" y="2349500"/>
            <a:ext cx="50323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017838" y="5013325"/>
            <a:ext cx="5010150" cy="2873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017838" y="5373688"/>
            <a:ext cx="5010150" cy="10080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3683000" y="1196975"/>
            <a:ext cx="0" cy="647700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288" y="954088"/>
            <a:ext cx="1190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3017838" y="3716338"/>
            <a:ext cx="5010150" cy="12255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71692" name="TextBox 25"/>
          <p:cNvSpPr txBox="1">
            <a:spLocks noChangeArrowheads="1"/>
          </p:cNvSpPr>
          <p:nvPr/>
        </p:nvSpPr>
        <p:spPr bwMode="auto">
          <a:xfrm>
            <a:off x="8172450" y="3848100"/>
            <a:ext cx="1012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Wyszukane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endParaRPr lang="pl-PL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algn="r"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video</a:t>
            </a:r>
          </a:p>
          <a:p>
            <a:pPr algn="r"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miniatury)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7740650" y="3983038"/>
            <a:ext cx="503238" cy="15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4" name="TextBox 44"/>
          <p:cNvSpPr txBox="1">
            <a:spLocks noChangeArrowheads="1"/>
          </p:cNvSpPr>
          <p:nvPr/>
        </p:nvSpPr>
        <p:spPr bwMode="auto">
          <a:xfrm>
            <a:off x="3132138" y="3009900"/>
            <a:ext cx="2874962" cy="274638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Okno podglądu i wyników 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71695" name="TextBox 45"/>
          <p:cNvSpPr txBox="1">
            <a:spLocks noChangeArrowheads="1"/>
          </p:cNvSpPr>
          <p:nvPr/>
        </p:nvSpPr>
        <p:spPr bwMode="auto">
          <a:xfrm>
            <a:off x="7137400" y="246062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Odstęp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czasowy</a:t>
            </a:r>
            <a:endParaRPr lang="en-US" altLang="ko-KR" sz="12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 flipV="1">
            <a:off x="6677025" y="2582863"/>
            <a:ext cx="504825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7" name="TextBox 49"/>
          <p:cNvSpPr txBox="1">
            <a:spLocks noChangeArrowheads="1"/>
          </p:cNvSpPr>
          <p:nvPr/>
        </p:nvSpPr>
        <p:spPr bwMode="auto">
          <a:xfrm>
            <a:off x="8164513" y="28575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Szukanie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ruchu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 flipV="1">
            <a:off x="7704138" y="2978150"/>
            <a:ext cx="503237" cy="1588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9" name="TextBox 47"/>
          <p:cNvSpPr txBox="1">
            <a:spLocks noChangeArrowheads="1"/>
          </p:cNvSpPr>
          <p:nvPr/>
        </p:nvSpPr>
        <p:spPr bwMode="auto">
          <a:xfrm>
            <a:off x="-95250" y="2133600"/>
            <a:ext cx="1365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zarejestrowanych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1042988" y="2347913"/>
            <a:ext cx="590550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1" name="TextBox 51"/>
          <p:cNvSpPr txBox="1">
            <a:spLocks noChangeArrowheads="1"/>
          </p:cNvSpPr>
          <p:nvPr/>
        </p:nvSpPr>
        <p:spPr bwMode="auto">
          <a:xfrm>
            <a:off x="107950" y="4221163"/>
            <a:ext cx="117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Typ zdarzeń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do wyszukania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 flipH="1">
            <a:off x="971550" y="4344988"/>
            <a:ext cx="66198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3" name="TextBox 53"/>
          <p:cNvSpPr txBox="1">
            <a:spLocks noChangeArrowheads="1"/>
          </p:cNvSpPr>
          <p:nvPr/>
        </p:nvSpPr>
        <p:spPr bwMode="auto">
          <a:xfrm>
            <a:off x="107950" y="5013325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Wybór daty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5" name="직선 화살표 연결선 54"/>
          <p:cNvCxnSpPr/>
          <p:nvPr/>
        </p:nvCxnSpPr>
        <p:spPr>
          <a:xfrm flipH="1">
            <a:off x="1030288" y="5229225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5" name="TextBox 55"/>
          <p:cNvSpPr txBox="1">
            <a:spLocks noChangeArrowheads="1"/>
          </p:cNvSpPr>
          <p:nvPr/>
        </p:nvSpPr>
        <p:spPr bwMode="auto">
          <a:xfrm>
            <a:off x="3708400" y="1092200"/>
            <a:ext cx="3417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Tryb wyszukiwania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: Basic, Smart, Folder , POS</a:t>
            </a:r>
          </a:p>
        </p:txBody>
      </p:sp>
      <p:sp>
        <p:nvSpPr>
          <p:cNvPr id="71706" name="TextBox 56"/>
          <p:cNvSpPr txBox="1">
            <a:spLocks noChangeArrowheads="1"/>
          </p:cNvSpPr>
          <p:nvPr/>
        </p:nvSpPr>
        <p:spPr bwMode="auto">
          <a:xfrm>
            <a:off x="8027988" y="4652963"/>
            <a:ext cx="11715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Sterowanie 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odtwarzaniem 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 oś czasowa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8" name="직선 화살표 연결선 57"/>
          <p:cNvCxnSpPr>
            <a:endCxn id="71706" idx="1"/>
          </p:cNvCxnSpPr>
          <p:nvPr/>
        </p:nvCxnSpPr>
        <p:spPr>
          <a:xfrm flipV="1">
            <a:off x="7812088" y="4973638"/>
            <a:ext cx="215900" cy="163512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8" name="TextBox 58"/>
          <p:cNvSpPr txBox="1">
            <a:spLocks noChangeArrowheads="1"/>
          </p:cNvSpPr>
          <p:nvPr/>
        </p:nvSpPr>
        <p:spPr bwMode="auto">
          <a:xfrm>
            <a:off x="8027988" y="5445125"/>
            <a:ext cx="1111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Wynik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oś czasowa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wystąpień</a:t>
            </a:r>
          </a:p>
          <a:p>
            <a:pPr latinLnBrk="1"/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zdarzeń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1709" name="직선 화살표 연결선 59"/>
          <p:cNvCxnSpPr>
            <a:cxnSpLocks noChangeShapeType="1"/>
            <a:endCxn id="71708" idx="1"/>
          </p:cNvCxnSpPr>
          <p:nvPr/>
        </p:nvCxnSpPr>
        <p:spPr bwMode="auto">
          <a:xfrm>
            <a:off x="7705725" y="5683250"/>
            <a:ext cx="322263" cy="219075"/>
          </a:xfrm>
          <a:prstGeom prst="straightConnector1">
            <a:avLst/>
          </a:prstGeom>
          <a:noFill/>
          <a:ln w="9525" algn="ctr">
            <a:solidFill>
              <a:srgbClr val="F79646"/>
            </a:solidFill>
            <a:round/>
            <a:headEnd type="oval" w="med" len="med"/>
            <a:tailEnd type="arrow" w="med" len="med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39850"/>
            <a:ext cx="682783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_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Wyszukiwanie w  folderach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TextBox 27"/>
          <p:cNvSpPr txBox="1">
            <a:spLocks noChangeArrowheads="1"/>
          </p:cNvSpPr>
          <p:nvPr/>
        </p:nvSpPr>
        <p:spPr bwMode="auto">
          <a:xfrm>
            <a:off x="-36513" y="2205038"/>
            <a:ext cx="1020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Struktura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folderów na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komputerze 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755650" y="2347913"/>
            <a:ext cx="87788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028950" y="2060575"/>
            <a:ext cx="5010150" cy="28813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017838" y="5013325"/>
            <a:ext cx="5010150" cy="2873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017838" y="5373688"/>
            <a:ext cx="5010150" cy="10080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727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954088"/>
            <a:ext cx="1190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TextBox 18"/>
          <p:cNvSpPr txBox="1">
            <a:spLocks noChangeArrowheads="1"/>
          </p:cNvSpPr>
          <p:nvPr/>
        </p:nvSpPr>
        <p:spPr bwMode="auto">
          <a:xfrm>
            <a:off x="8201025" y="2514600"/>
            <a:ext cx="96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Wyszukane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v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ideo</a:t>
            </a:r>
          </a:p>
          <a:p>
            <a:pPr latinLnBrk="1"/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(1 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–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16</a:t>
            </a:r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kanałów)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7740650" y="2636838"/>
            <a:ext cx="503238" cy="15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6" name="TextBox 20"/>
          <p:cNvSpPr txBox="1">
            <a:spLocks noChangeArrowheads="1"/>
          </p:cNvSpPr>
          <p:nvPr/>
        </p:nvSpPr>
        <p:spPr bwMode="auto">
          <a:xfrm>
            <a:off x="8080375" y="4724400"/>
            <a:ext cx="11715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Sterowanie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odtwarzaniem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 oś czasu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7740650" y="5135563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8" name="TextBox 22"/>
          <p:cNvSpPr txBox="1">
            <a:spLocks noChangeArrowheads="1"/>
          </p:cNvSpPr>
          <p:nvPr/>
        </p:nvSpPr>
        <p:spPr bwMode="auto">
          <a:xfrm>
            <a:off x="8027988" y="5445125"/>
            <a:ext cx="1119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Wynik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</a:p>
          <a:p>
            <a:pPr latinLnBrk="1">
              <a:buFontTx/>
              <a:buChar char="-"/>
            </a:pP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oś czasowa</a:t>
            </a: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wystąpień </a:t>
            </a:r>
          </a:p>
          <a:p>
            <a:pPr latinLnBrk="1"/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zdarzeń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7740650" y="5681663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3683000" y="1196975"/>
            <a:ext cx="0" cy="647700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1" name="TextBox 25"/>
          <p:cNvSpPr txBox="1">
            <a:spLocks noChangeArrowheads="1"/>
          </p:cNvSpPr>
          <p:nvPr/>
        </p:nvSpPr>
        <p:spPr bwMode="auto">
          <a:xfrm>
            <a:off x="3708400" y="1092200"/>
            <a:ext cx="337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Tryb wyszukiwania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: Basic, Smart, Folder , POS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39850"/>
            <a:ext cx="682783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_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transakcje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2" name="TextBox 27"/>
          <p:cNvSpPr txBox="1">
            <a:spLocks noChangeArrowheads="1"/>
          </p:cNvSpPr>
          <p:nvPr/>
        </p:nvSpPr>
        <p:spPr bwMode="auto">
          <a:xfrm>
            <a:off x="-76200" y="2133600"/>
            <a:ext cx="14081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zarejestrowanych </a:t>
            </a:r>
          </a:p>
          <a:p>
            <a:pPr algn="r"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urządzeń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1258888" y="2420938"/>
            <a:ext cx="590550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TextBox 31"/>
          <p:cNvSpPr txBox="1">
            <a:spLocks noChangeArrowheads="1"/>
          </p:cNvSpPr>
          <p:nvPr/>
        </p:nvSpPr>
        <p:spPr bwMode="auto">
          <a:xfrm>
            <a:off x="107950" y="5059363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Wybór daty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H="1">
            <a:off x="1030288" y="5229225"/>
            <a:ext cx="661987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028950" y="2060575"/>
            <a:ext cx="5010150" cy="28813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017838" y="5013325"/>
            <a:ext cx="5010150" cy="2873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017838" y="5589588"/>
            <a:ext cx="5010150" cy="7921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pic>
        <p:nvPicPr>
          <p:cNvPr id="73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2188" y="954088"/>
            <a:ext cx="1190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3017838" y="5373688"/>
            <a:ext cx="5010150" cy="1428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sp>
        <p:nvSpPr>
          <p:cNvPr id="73741" name="TextBox 26"/>
          <p:cNvSpPr txBox="1">
            <a:spLocks noChangeArrowheads="1"/>
          </p:cNvSpPr>
          <p:nvPr/>
        </p:nvSpPr>
        <p:spPr bwMode="auto">
          <a:xfrm>
            <a:off x="8201025" y="2514600"/>
            <a:ext cx="1012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Wyszukane </a:t>
            </a:r>
          </a:p>
          <a:p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video</a:t>
            </a:r>
          </a:p>
          <a:p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1 – 16 </a:t>
            </a:r>
          </a:p>
          <a:p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</a:rPr>
              <a:t>kanałów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</a:endParaRPr>
          </a:p>
          <a:p>
            <a:pPr latinLnBrk="1"/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7740650" y="2636838"/>
            <a:ext cx="503238" cy="1587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3" name="TextBox 30"/>
          <p:cNvSpPr txBox="1">
            <a:spLocks noChangeArrowheads="1"/>
          </p:cNvSpPr>
          <p:nvPr/>
        </p:nvSpPr>
        <p:spPr bwMode="auto">
          <a:xfrm>
            <a:off x="8050213" y="4711700"/>
            <a:ext cx="11287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Sterowanie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odtwarzaniem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i oś czasu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 flipV="1">
            <a:off x="7740650" y="5135563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5" name="TextBox 45"/>
          <p:cNvSpPr txBox="1">
            <a:spLocks noChangeArrowheads="1"/>
          </p:cNvSpPr>
          <p:nvPr/>
        </p:nvSpPr>
        <p:spPr bwMode="auto">
          <a:xfrm>
            <a:off x="8059738" y="5445125"/>
            <a:ext cx="1119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Wynik </a:t>
            </a:r>
          </a:p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wyszukiwania</a:t>
            </a:r>
            <a:endParaRPr lang="en-US" altLang="ko-KR" sz="12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ko-KR" altLang="en-US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oś czasu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buFontTx/>
              <a:buChar char="-"/>
            </a:pPr>
            <a:r>
              <a:rPr lang="en-US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lista wystąpień </a:t>
            </a:r>
          </a:p>
          <a:p>
            <a:pPr latinLnBrk="1">
              <a:buFontTx/>
              <a:buChar char="-"/>
            </a:pPr>
            <a:r>
              <a:rPr lang="pl-PL" altLang="ko-KR" sz="10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zdarzeń</a:t>
            </a:r>
            <a:endParaRPr lang="en-US" altLang="ko-KR" sz="10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 flipV="1">
            <a:off x="7740650" y="5681663"/>
            <a:ext cx="503238" cy="0"/>
          </a:xfrm>
          <a:prstGeom prst="straightConnector1">
            <a:avLst/>
          </a:prstGeom>
          <a:ln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flipV="1">
            <a:off x="3683000" y="1196975"/>
            <a:ext cx="0" cy="647700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8" name="TextBox 48"/>
          <p:cNvSpPr txBox="1">
            <a:spLocks noChangeArrowheads="1"/>
          </p:cNvSpPr>
          <p:nvPr/>
        </p:nvSpPr>
        <p:spPr bwMode="auto">
          <a:xfrm>
            <a:off x="3708400" y="1092200"/>
            <a:ext cx="3417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Tryb wyszukiwania</a:t>
            </a:r>
            <a:r>
              <a:rPr lang="en-US" altLang="ko-KR" sz="12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 : Basic, Smart, Folder , POS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제목 1"/>
          <p:cNvSpPr>
            <a:spLocks noGrp="1"/>
          </p:cNvSpPr>
          <p:nvPr>
            <p:ph type="ctrTitle"/>
          </p:nvPr>
        </p:nvSpPr>
        <p:spPr>
          <a:xfrm>
            <a:off x="395288" y="3644900"/>
            <a:ext cx="7485062" cy="1944688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Sprawdzanie systemu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95288" y="2492375"/>
            <a:ext cx="8353425" cy="828675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Sprawdzanie systemu </a:t>
            </a:r>
            <a:r>
              <a:rPr lang="en-US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</a:t>
            </a:r>
            <a:endParaRPr lang="ko-KR" altLang="en-US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4110038"/>
            <a:ext cx="337978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Nie można połączyć się z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Manager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Sprawdzanie systemu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539750" y="1268413"/>
            <a:ext cx="8280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Po zalogowaniu do oprogramowania konsoli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[Console]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wyświetlana jest ostrzeżenie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ROZWIĄZANIE</a:t>
            </a:r>
            <a:r>
              <a:rPr lang="en-US" altLang="ko-KR" sz="1600" b="1">
                <a:latin typeface="Arial Unicode MS" pitchFamily="34" charset="-128"/>
                <a:ea typeface="나눔고딕"/>
                <a:cs typeface="나눔고딕"/>
              </a:rPr>
              <a:t> 1</a:t>
            </a:r>
          </a:p>
          <a:p>
            <a:pPr marL="800100" lvl="1" indent="-342900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Sprawdź adres IP i numer portu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System Manager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do którego nawiązywane jest połączenie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00488" y="5799138"/>
            <a:ext cx="546100" cy="2492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cs typeface="맑은 고딕"/>
            </a:endParaRPr>
          </a:p>
        </p:txBody>
      </p:sp>
      <p:cxnSp>
        <p:nvCxnSpPr>
          <p:cNvPr id="11" name="직선 화살표 연결선 10"/>
          <p:cNvCxnSpPr>
            <a:stCxn id="8" idx="3"/>
          </p:cNvCxnSpPr>
          <p:nvPr/>
        </p:nvCxnSpPr>
        <p:spPr>
          <a:xfrm flipV="1">
            <a:off x="4446588" y="5373688"/>
            <a:ext cx="1133475" cy="55086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00213"/>
            <a:ext cx="3457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581525"/>
            <a:ext cx="26638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Nie można połączyć się z S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ystem Manager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2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Sprawdzanie systemu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539750" y="1268413"/>
            <a:ext cx="7993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ROZWIĄZANIE</a:t>
            </a:r>
            <a:r>
              <a:rPr lang="en-US" altLang="ko-KR" sz="1600" b="1">
                <a:latin typeface="Arial Unicode MS" pitchFamily="34" charset="-128"/>
                <a:ea typeface="나눔고딕"/>
                <a:cs typeface="나눔고딕"/>
              </a:rPr>
              <a:t> 2</a:t>
            </a:r>
          </a:p>
          <a:p>
            <a:pPr marL="800100" lvl="1" indent="-342900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Sprawdź stan usług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System Manager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 i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Media Gateway</a:t>
            </a:r>
          </a:p>
        </p:txBody>
      </p:sp>
      <p:sp>
        <p:nvSpPr>
          <p:cNvPr id="76804" name="TextBox 11"/>
          <p:cNvSpPr txBox="1">
            <a:spLocks noChangeArrowheads="1"/>
          </p:cNvSpPr>
          <p:nvPr/>
        </p:nvSpPr>
        <p:spPr bwMode="auto">
          <a:xfrm>
            <a:off x="1403350" y="2492375"/>
            <a:ext cx="6697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[</a:t>
            </a:r>
            <a:r>
              <a:rPr lang="pl-PL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Panel sterowania</a:t>
            </a:r>
            <a:r>
              <a:rPr lang="en-US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] &gt; [</a:t>
            </a:r>
            <a:r>
              <a:rPr lang="pl-PL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Narzędzia administracyjne</a:t>
            </a:r>
            <a:r>
              <a:rPr lang="en-US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] &gt; [</a:t>
            </a:r>
            <a:r>
              <a:rPr lang="pl-PL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Usługi</a:t>
            </a:r>
            <a:r>
              <a:rPr lang="en-US" altLang="ko-KR" sz="1400" b="1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]</a:t>
            </a:r>
            <a:endParaRPr lang="ko-KR" altLang="en-US" sz="1400" b="1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852738"/>
            <a:ext cx="5762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887663" y="4470400"/>
            <a:ext cx="4195762" cy="0"/>
          </a:xfrm>
          <a:prstGeom prst="line">
            <a:avLst/>
          </a:prstGeom>
          <a:ln w="38100">
            <a:solidFill>
              <a:srgbClr val="FFC000"/>
            </a:solidFill>
            <a:headEnd type="oval" w="med" len="med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084763"/>
            <a:ext cx="5791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843213" y="5732463"/>
            <a:ext cx="4186237" cy="28575"/>
          </a:xfrm>
          <a:prstGeom prst="line">
            <a:avLst/>
          </a:prstGeom>
          <a:ln w="381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제목 1"/>
          <p:cNvSpPr>
            <a:spLocks noGrp="1"/>
          </p:cNvSpPr>
          <p:nvPr>
            <p:ph type="ctrTitle"/>
          </p:nvPr>
        </p:nvSpPr>
        <p:spPr>
          <a:xfrm>
            <a:off x="395288" y="3644900"/>
            <a:ext cx="7485062" cy="1944688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6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95288" y="2492375"/>
            <a:ext cx="8353425" cy="82867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</a:t>
            </a:r>
            <a:r>
              <a:rPr lang="pl-PL" altLang="ko-KR" smtClean="0">
                <a:solidFill>
                  <a:srgbClr val="95B3D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działaniu</a:t>
            </a:r>
            <a:endParaRPr lang="ko-KR" altLang="en-US" smtClean="0">
              <a:solidFill>
                <a:srgbClr val="95B3D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Console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0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SSM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8926" name="Group 78"/>
          <p:cNvGraphicFramePr>
            <a:graphicFrameLocks noGrp="1"/>
          </p:cNvGraphicFramePr>
          <p:nvPr/>
        </p:nvGraphicFramePr>
        <p:xfrm>
          <a:off x="1082675" y="2565400"/>
          <a:ext cx="7666038" cy="1408113"/>
        </p:xfrm>
        <a:graphic>
          <a:graphicData uri="http://schemas.openxmlformats.org/drawingml/2006/table">
            <a:tbl>
              <a:tblPr/>
              <a:tblGrid>
                <a:gridCol w="1689100"/>
                <a:gridCol w="995363"/>
                <a:gridCol w="996950"/>
                <a:gridCol w="995362"/>
                <a:gridCol w="996950"/>
                <a:gridCol w="995363"/>
                <a:gridCol w="996950"/>
              </a:tblGrid>
              <a:tr h="204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Rozdzielczość kamery</a:t>
                      </a: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Podgląd na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monitor</a:t>
                      </a:r>
                      <a:r>
                        <a:rPr kumimoji="0" lang="pl-PL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ze</a:t>
                      </a:r>
                      <a:endParaRPr kumimoji="0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Podgląd na</a:t>
                      </a: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 monitor</a:t>
                      </a:r>
                      <a:r>
                        <a:rPr kumimoji="0" lang="pl-PL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ach</a:t>
                      </a:r>
                      <a:endParaRPr kumimoji="0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51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Ilość kamer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Ilość kl./s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Typ podziału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Ilość kamer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Ilość kl./s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Typ podziału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3MP</a:t>
                      </a: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14CH</a:t>
                      </a: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4x4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8CH</a:t>
                      </a:r>
                    </a:p>
                  </a:txBody>
                  <a:tcPr marL="72000" marR="36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2x2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1.3MP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21CH</a:t>
                      </a: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6x6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18CH</a:t>
                      </a:r>
                    </a:p>
                  </a:txBody>
                  <a:tcPr marL="72000" marR="36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3x3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VGA / 4CIF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64CH</a:t>
                      </a: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8x8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72CH</a:t>
                      </a:r>
                    </a:p>
                  </a:txBody>
                  <a:tcPr marL="72000" marR="36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6x6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95" name="내용 개체 틀 2"/>
          <p:cNvSpPr txBox="1">
            <a:spLocks/>
          </p:cNvSpPr>
          <p:nvPr/>
        </p:nvSpPr>
        <p:spPr bwMode="auto">
          <a:xfrm>
            <a:off x="647700" y="4221163"/>
            <a:ext cx="31686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buFont typeface="Wingdings" pitchFamily="2" charset="2"/>
              <a:buChar char="ü"/>
            </a:pPr>
            <a:r>
              <a:rPr lang="pl-PL" altLang="ko-KR" sz="1300">
                <a:solidFill>
                  <a:srgbClr val="3D3C3E"/>
                </a:solidFill>
                <a:latin typeface="Arial Unicode MS" pitchFamily="34" charset="-128"/>
                <a:ea typeface="나눔고딕"/>
                <a:cs typeface="나눔고딕"/>
              </a:rPr>
              <a:t>Wymagania sprzętowe</a:t>
            </a:r>
            <a:endParaRPr lang="en-US" altLang="ko-KR" sz="1300">
              <a:solidFill>
                <a:srgbClr val="3D3C3E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78896" name="TextBox 6"/>
          <p:cNvSpPr txBox="1">
            <a:spLocks noChangeArrowheads="1"/>
          </p:cNvSpPr>
          <p:nvPr/>
        </p:nvSpPr>
        <p:spPr bwMode="auto">
          <a:xfrm>
            <a:off x="46038" y="1125538"/>
            <a:ext cx="81597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Ma</a:t>
            </a:r>
            <a:r>
              <a:rPr lang="pl-PL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ksymalna ilość wykorzystanej pamięci</a:t>
            </a:r>
            <a:r>
              <a:rPr lang="en-US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 : 800MB </a:t>
            </a: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Jeśli ilość pamięci przekroczy </a:t>
            </a:r>
            <a: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800MB, </a:t>
            </a: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wyświetlony zostanie komunikat alarmowy, a program przestanie działać</a:t>
            </a:r>
            <a:endParaRPr lang="en-US" altLang="ko-KR" sz="10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indent="250825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Ma</a:t>
            </a:r>
            <a:r>
              <a:rPr lang="pl-PL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ksymalna ilość wyświetlanych kanałów video</a:t>
            </a:r>
            <a:r>
              <a:rPr lang="en-US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 :100CH</a:t>
            </a: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ko-KR" altLang="en-US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H.264 / CIF / 30</a:t>
            </a: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kl./s</a:t>
            </a:r>
            <a:endParaRPr lang="ko-KR" altLang="en-US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graphicFrame>
        <p:nvGraphicFramePr>
          <p:cNvPr id="78925" name="Group 77"/>
          <p:cNvGraphicFramePr>
            <a:graphicFrameLocks noGrp="1"/>
          </p:cNvGraphicFramePr>
          <p:nvPr/>
        </p:nvGraphicFramePr>
        <p:xfrm>
          <a:off x="1116013" y="4581525"/>
          <a:ext cx="7632700" cy="1681163"/>
        </p:xfrm>
        <a:graphic>
          <a:graphicData uri="http://schemas.openxmlformats.org/drawingml/2006/table">
            <a:tbl>
              <a:tblPr/>
              <a:tblGrid>
                <a:gridCol w="1225550"/>
                <a:gridCol w="3203575"/>
                <a:gridCol w="32035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Parametr</a:t>
                      </a: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>
                      <a:noFill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Minim</a:t>
                      </a:r>
                      <a:r>
                        <a:rPr kumimoji="0" lang="pl-PL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alne</a:t>
                      </a: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Zalecane</a:t>
                      </a: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CPU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Intel Core 2 Duo 2.83GHz</a:t>
                      </a: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Intel i7 (Sandy bridge)</a:t>
                      </a: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RAM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2GB </a:t>
                      </a: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lub więcej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4GB or more</a:t>
                      </a: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HDD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Więcej niż 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 GB </a:t>
                      </a: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wolnej przestrzeni na dysku dla instalacji systemu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Dla działania baza systemu wymaga </a:t>
                      </a: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 GB </a:t>
                      </a: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lub więcej wolnej przestrzeni dyskowej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Pamięć 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VGA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514MB </a:t>
                      </a: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lub więcej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1GB </a:t>
                      </a:r>
                      <a:r>
                        <a:rPr kumimoji="0" lang="pl-PL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lub więcej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OS</a:t>
                      </a:r>
                    </a:p>
                  </a:txBody>
                  <a:tcPr marT="36000" marB="36000" anchor="ctr" horzOverflow="overflow">
                    <a:lnL>
                      <a:noFill/>
                    </a:lnL>
                    <a:lnR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Console : Windows XP 32bit, Windows 7 32bit, Windows 7 64bit</a:t>
                      </a:r>
                    </a:p>
                  </a:txBody>
                  <a:tcPr marT="36000" marB="36000" anchor="ctr" horzOverflow="overflow">
                    <a:lnL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Konfiguracja systemu sieciowego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8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0052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27447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4843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 flipH="1">
            <a:off x="1116013" y="2060575"/>
            <a:ext cx="338455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808163"/>
            <a:ext cx="73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타원 9"/>
          <p:cNvSpPr/>
          <p:nvPr/>
        </p:nvSpPr>
        <p:spPr>
          <a:xfrm>
            <a:off x="755650" y="1700213"/>
            <a:ext cx="719138" cy="720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amera</a:t>
            </a:r>
            <a:endParaRPr lang="pl-PL" altLang="ko-KR" sz="1000" b="1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sieciowa</a:t>
            </a:r>
            <a:endParaRPr lang="en-US" altLang="ko-KR" sz="1000" b="1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14345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4638" y="1803400"/>
            <a:ext cx="7286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>
            <a:stCxn id="18" idx="3"/>
          </p:cNvCxnSpPr>
          <p:nvPr/>
        </p:nvCxnSpPr>
        <p:spPr>
          <a:xfrm flipH="1">
            <a:off x="1116013" y="3016250"/>
            <a:ext cx="1449387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7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2765425"/>
            <a:ext cx="7302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타원 18"/>
          <p:cNvSpPr/>
          <p:nvPr/>
        </p:nvSpPr>
        <p:spPr>
          <a:xfrm>
            <a:off x="755650" y="2657475"/>
            <a:ext cx="719138" cy="719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Kamera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sieciowa</a:t>
            </a:r>
            <a:endParaRPr lang="en-US" altLang="ko-KR" sz="1000" b="1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1" name="직선 연결선 20"/>
          <p:cNvCxnSpPr>
            <a:stCxn id="22" idx="3"/>
          </p:cNvCxnSpPr>
          <p:nvPr/>
        </p:nvCxnSpPr>
        <p:spPr>
          <a:xfrm flipH="1">
            <a:off x="1116013" y="3973513"/>
            <a:ext cx="1449387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0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721100"/>
            <a:ext cx="7302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타원 22"/>
          <p:cNvSpPr/>
          <p:nvPr/>
        </p:nvSpPr>
        <p:spPr>
          <a:xfrm>
            <a:off x="755650" y="3613150"/>
            <a:ext cx="719138" cy="719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Kamera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sieciowa</a:t>
            </a:r>
            <a:endParaRPr lang="ko-KR" altLang="en-US" sz="1000" b="1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5" name="직선 연결선 24"/>
          <p:cNvCxnSpPr>
            <a:stCxn id="26" idx="3"/>
          </p:cNvCxnSpPr>
          <p:nvPr/>
        </p:nvCxnSpPr>
        <p:spPr>
          <a:xfrm flipH="1">
            <a:off x="1116013" y="4929188"/>
            <a:ext cx="1449387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3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676775"/>
            <a:ext cx="73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타원 26"/>
          <p:cNvSpPr/>
          <p:nvPr/>
        </p:nvSpPr>
        <p:spPr>
          <a:xfrm>
            <a:off x="755650" y="4568825"/>
            <a:ext cx="719138" cy="720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Kamera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pl-PL" altLang="ko-KR" sz="1000" b="1">
                <a:solidFill>
                  <a:srgbClr val="FFFFFF"/>
                </a:solidFill>
                <a:latin typeface="Arial Unicode MS" pitchFamily="34" charset="-128"/>
                <a:ea typeface="나눔고딕"/>
                <a:cs typeface="나눔고딕"/>
              </a:rPr>
              <a:t>sieciowa</a:t>
            </a:r>
            <a:endParaRPr lang="ko-KR" altLang="en-US" sz="1000" b="1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29" name="꺾인 연결선 28"/>
          <p:cNvCxnSpPr>
            <a:stCxn id="13" idx="3"/>
            <a:endCxn id="1028" idx="1"/>
          </p:cNvCxnSpPr>
          <p:nvPr/>
        </p:nvCxnSpPr>
        <p:spPr>
          <a:xfrm>
            <a:off x="4813300" y="2055813"/>
            <a:ext cx="2062163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13" idx="3"/>
            <a:endCxn id="1027" idx="1"/>
          </p:cNvCxnSpPr>
          <p:nvPr/>
        </p:nvCxnSpPr>
        <p:spPr>
          <a:xfrm>
            <a:off x="4813300" y="2055813"/>
            <a:ext cx="2062163" cy="1260475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>
            <a:stCxn id="13" idx="3"/>
            <a:endCxn id="1026" idx="1"/>
          </p:cNvCxnSpPr>
          <p:nvPr/>
        </p:nvCxnSpPr>
        <p:spPr>
          <a:xfrm>
            <a:off x="4813300" y="2055813"/>
            <a:ext cx="2062163" cy="2520950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18" idx="3"/>
            <a:endCxn id="13" idx="2"/>
          </p:cNvCxnSpPr>
          <p:nvPr/>
        </p:nvCxnSpPr>
        <p:spPr>
          <a:xfrm flipV="1">
            <a:off x="2565400" y="2308225"/>
            <a:ext cx="1882775" cy="708025"/>
          </a:xfrm>
          <a:prstGeom prst="bentConnector2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22" idx="3"/>
            <a:endCxn id="13" idx="2"/>
          </p:cNvCxnSpPr>
          <p:nvPr/>
        </p:nvCxnSpPr>
        <p:spPr>
          <a:xfrm flipV="1">
            <a:off x="2565400" y="2308225"/>
            <a:ext cx="1882775" cy="1665288"/>
          </a:xfrm>
          <a:prstGeom prst="bentConnector2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26" idx="3"/>
            <a:endCxn id="13" idx="2"/>
          </p:cNvCxnSpPr>
          <p:nvPr/>
        </p:nvCxnSpPr>
        <p:spPr>
          <a:xfrm flipV="1">
            <a:off x="2565400" y="2308225"/>
            <a:ext cx="1882775" cy="2620963"/>
          </a:xfrm>
          <a:prstGeom prst="bentConnector2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TextBox 43"/>
          <p:cNvSpPr txBox="1">
            <a:spLocks noChangeArrowheads="1"/>
          </p:cNvSpPr>
          <p:nvPr/>
        </p:nvSpPr>
        <p:spPr bwMode="auto">
          <a:xfrm>
            <a:off x="6907213" y="2462213"/>
            <a:ext cx="1223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000"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1000">
                <a:latin typeface="Arial Unicode MS" pitchFamily="34" charset="-128"/>
                <a:ea typeface="나눔고딕"/>
                <a:cs typeface="나눔고딕"/>
              </a:rPr>
              <a:t>a (Console)</a:t>
            </a:r>
            <a:endParaRPr lang="ko-KR" altLang="en-US" sz="10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362" name="TextBox 44"/>
          <p:cNvSpPr txBox="1">
            <a:spLocks noChangeArrowheads="1"/>
          </p:cNvSpPr>
          <p:nvPr/>
        </p:nvSpPr>
        <p:spPr bwMode="auto">
          <a:xfrm>
            <a:off x="6905625" y="3759200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000"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1000">
                <a:latin typeface="Arial Unicode MS" pitchFamily="34" charset="-128"/>
                <a:ea typeface="나눔고딕"/>
                <a:cs typeface="나눔고딕"/>
              </a:rPr>
              <a:t>a </a:t>
            </a:r>
            <a:r>
              <a:rPr lang="pl-PL" altLang="ko-KR" sz="1000">
                <a:latin typeface="Arial Unicode MS" pitchFamily="34" charset="-128"/>
              </a:rPr>
              <a:t>(Console)</a:t>
            </a:r>
            <a:endParaRPr lang="ko-KR" altLang="en-US" sz="1000">
              <a:latin typeface="Arial Unicode MS" pitchFamily="34" charset="-128"/>
            </a:endParaRPr>
          </a:p>
        </p:txBody>
      </p:sp>
      <p:sp>
        <p:nvSpPr>
          <p:cNvPr id="14363" name="TextBox 45"/>
          <p:cNvSpPr txBox="1">
            <a:spLocks noChangeArrowheads="1"/>
          </p:cNvSpPr>
          <p:nvPr/>
        </p:nvSpPr>
        <p:spPr bwMode="auto">
          <a:xfrm>
            <a:off x="6905625" y="4983163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000"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1000">
                <a:latin typeface="Arial Unicode MS" pitchFamily="34" charset="-128"/>
                <a:ea typeface="나눔고딕"/>
                <a:cs typeface="나눔고딕"/>
              </a:rPr>
              <a:t>a </a:t>
            </a:r>
            <a:r>
              <a:rPr lang="pl-PL" altLang="ko-KR" sz="1000">
                <a:latin typeface="Arial Unicode MS" pitchFamily="34" charset="-128"/>
              </a:rPr>
              <a:t>(Console)</a:t>
            </a:r>
            <a:endParaRPr lang="ko-KR" altLang="en-US" sz="1000">
              <a:latin typeface="Arial Unicode MS" pitchFamily="34" charset="-128"/>
            </a:endParaRPr>
          </a:p>
        </p:txBody>
      </p:sp>
      <p:sp>
        <p:nvSpPr>
          <p:cNvPr id="14364" name="TextBox 46"/>
          <p:cNvSpPr txBox="1">
            <a:spLocks noChangeArrowheads="1"/>
          </p:cNvSpPr>
          <p:nvPr/>
        </p:nvSpPr>
        <p:spPr bwMode="auto">
          <a:xfrm>
            <a:off x="3937000" y="1557338"/>
            <a:ext cx="1139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System Manager</a:t>
            </a:r>
            <a:endParaRPr lang="ko-KR" altLang="en-US" sz="10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365" name="TextBox 47"/>
          <p:cNvSpPr txBox="1">
            <a:spLocks noChangeArrowheads="1"/>
          </p:cNvSpPr>
          <p:nvPr/>
        </p:nvSpPr>
        <p:spPr bwMode="auto">
          <a:xfrm>
            <a:off x="1716088" y="2276475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0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366" name="TextBox 48"/>
          <p:cNvSpPr txBox="1">
            <a:spLocks noChangeArrowheads="1"/>
          </p:cNvSpPr>
          <p:nvPr/>
        </p:nvSpPr>
        <p:spPr bwMode="auto">
          <a:xfrm>
            <a:off x="1716088" y="3254375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0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367" name="TextBox 49"/>
          <p:cNvSpPr txBox="1">
            <a:spLocks noChangeArrowheads="1"/>
          </p:cNvSpPr>
          <p:nvPr/>
        </p:nvSpPr>
        <p:spPr bwMode="auto">
          <a:xfrm>
            <a:off x="1716088" y="4191000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0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4368" name="TextBox 50"/>
          <p:cNvSpPr txBox="1">
            <a:spLocks noChangeArrowheads="1"/>
          </p:cNvSpPr>
          <p:nvPr/>
        </p:nvSpPr>
        <p:spPr bwMode="auto">
          <a:xfrm>
            <a:off x="1716088" y="5127625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000"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0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22103" y="5454593"/>
            <a:ext cx="461665" cy="56682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 . . .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48835" y="5391763"/>
            <a:ext cx="461665" cy="56682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 . . .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4371" name="TextBox 35"/>
          <p:cNvSpPr txBox="1">
            <a:spLocks noChangeArrowheads="1"/>
          </p:cNvSpPr>
          <p:nvPr/>
        </p:nvSpPr>
        <p:spPr bwMode="auto">
          <a:xfrm>
            <a:off x="2670175" y="5229225"/>
            <a:ext cx="38211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※ </a:t>
            </a: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Liczba urządzeń do podłączenia przez</a:t>
            </a: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Media Gateway</a:t>
            </a:r>
          </a:p>
          <a:p>
            <a:pPr lvl="1" indent="14287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kamery sieciowe</a:t>
            </a: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: </a:t>
            </a: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maksymalnie </a:t>
            </a:r>
            <a:r>
              <a:rPr lang="ko-KR" altLang="en-US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72</a:t>
            </a: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kanały</a:t>
            </a:r>
            <a:endParaRPr lang="en-US" altLang="ko-KR" sz="1000">
              <a:solidFill>
                <a:schemeClr val="accent1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NVR/DVR</a:t>
            </a:r>
            <a:r>
              <a:rPr lang="ko-KR" altLang="en-US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:</a:t>
            </a: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maksymlanie</a:t>
            </a:r>
            <a:r>
              <a:rPr lang="ko-KR" altLang="en-US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36</a:t>
            </a: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urządzeń</a:t>
            </a:r>
            <a:r>
              <a:rPr lang="ko-KR" altLang="en-US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(288</a:t>
            </a:r>
            <a:r>
              <a:rPr lang="pl-PL" altLang="ko-KR" sz="10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kanałów)</a:t>
            </a:r>
            <a:endParaRPr lang="ko-KR" altLang="en-US" sz="1000">
              <a:solidFill>
                <a:schemeClr val="accent1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Schedule Backup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9944" name="Group 72"/>
          <p:cNvGraphicFramePr>
            <a:graphicFrameLocks noGrp="1"/>
          </p:cNvGraphicFramePr>
          <p:nvPr/>
        </p:nvGraphicFramePr>
        <p:xfrm>
          <a:off x="1082675" y="2051050"/>
          <a:ext cx="7664450" cy="1941513"/>
        </p:xfrm>
        <a:graphic>
          <a:graphicData uri="http://schemas.openxmlformats.org/drawingml/2006/table">
            <a:tbl>
              <a:tblPr/>
              <a:tblGrid>
                <a:gridCol w="968375"/>
                <a:gridCol w="815975"/>
                <a:gridCol w="912813"/>
                <a:gridCol w="719137"/>
                <a:gridCol w="720725"/>
                <a:gridCol w="647700"/>
                <a:gridCol w="865188"/>
                <a:gridCol w="863600"/>
                <a:gridCol w="1150937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Model</a:t>
                      </a: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Warunki nagrywania (rejestracji)</a:t>
                      </a: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Schedule backup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0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KODEK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OZDZIELCZOŚĆ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Czas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Format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Audio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Rozmiar pliku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Czas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zybkość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E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SHR-616X</a:t>
                      </a: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MPEG-4</a:t>
                      </a: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704x576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Sec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94.5MB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14min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6.75MB/min</a:t>
                      </a:r>
                    </a:p>
                  </a:txBody>
                  <a:tcPr marL="72000" marR="72000" marT="54000" marB="54000"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SRD-47X</a:t>
                      </a: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H.264</a:t>
                      </a: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352x240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1h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Sec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626MB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39min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16.05MB/min</a:t>
                      </a:r>
                    </a:p>
                  </a:txBody>
                  <a:tcPr marL="72000" marR="72000" marT="54000" marB="54000"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SRN-1000</a:t>
                      </a: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H.264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1280x1024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1h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ec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695MB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10min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69.50MB/min</a:t>
                      </a:r>
                    </a:p>
                  </a:txBody>
                  <a:tcPr marL="72000" marR="72000" marT="54000" marB="54000"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NET-i ware</a:t>
                      </a:r>
                    </a:p>
                  </a:txBody>
                  <a:tcPr marL="72000" marR="72000" marT="54000" marB="54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H.264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1024x768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1h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ec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X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1.7GB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7min</a:t>
                      </a:r>
                    </a:p>
                  </a:txBody>
                  <a:tcPr marL="72000" marR="72000" marT="54000" marB="54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242.85MB/min</a:t>
                      </a:r>
                    </a:p>
                  </a:txBody>
                  <a:tcPr marL="72000" marR="72000" marT="54000" marB="54000" anchor="ctr" horzOverflow="overflow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42" name="TextBox 6"/>
          <p:cNvSpPr txBox="1">
            <a:spLocks noChangeArrowheads="1"/>
          </p:cNvSpPr>
          <p:nvPr/>
        </p:nvSpPr>
        <p:spPr bwMode="auto">
          <a:xfrm>
            <a:off x="450850" y="1196975"/>
            <a:ext cx="7000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Średni czas archiwizacji</a:t>
            </a:r>
            <a:endParaRPr lang="en-US" altLang="ko-KR" sz="13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Znaczenie ma szybkość archiwizacji oraz typ urządzenia, na które wykonywana jest archiwizacja</a:t>
            </a:r>
            <a:endParaRPr lang="ko-KR" altLang="en-US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26"/>
          <p:cNvSpPr txBox="1">
            <a:spLocks noChangeArrowheads="1"/>
          </p:cNvSpPr>
          <p:nvPr/>
        </p:nvSpPr>
        <p:spPr bwMode="auto">
          <a:xfrm>
            <a:off x="666750" y="1268413"/>
            <a:ext cx="783431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Wyniki testów M</a:t>
            </a:r>
            <a:r>
              <a:rPr lang="en-US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edia Gateway</a:t>
            </a: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Szybkość działania i transmisji wszystkich danych bez ich utraty</a:t>
            </a:r>
            <a:r>
              <a:rPr lang="ko-KR" altLang="en-US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przy zastosowaniu zalecanego komputera)</a:t>
            </a: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endParaRPr lang="en-US" altLang="ko-KR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indent="250825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Wyniki testów </a:t>
            </a:r>
            <a:r>
              <a:rPr lang="en-US" altLang="ko-KR" sz="13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System Manager</a:t>
            </a:r>
          </a:p>
          <a:p>
            <a:pPr lvl="1" indent="250825" latinLnBrk="1">
              <a:lnSpc>
                <a:spcPct val="150000"/>
              </a:lnSpc>
              <a:buFont typeface="Calibri" pitchFamily="34" charset="0"/>
              <a:buChar char="–"/>
            </a:pP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Szybkość odbierania informacji o zdarzeniach</a:t>
            </a:r>
            <a:r>
              <a:rPr lang="ko-KR" altLang="en-US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맑은 고딕"/>
                <a:cs typeface="맑은 고딕"/>
              </a:rPr>
              <a:t>przy zastosowaniu zalecanego komputera</a:t>
            </a:r>
            <a: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) </a:t>
            </a:r>
            <a:b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</a:br>
            <a:r>
              <a:rPr lang="en-US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	: 800 </a:t>
            </a:r>
            <a:r>
              <a:rPr lang="pl-PL" altLang="ko-KR" sz="1100">
                <a:solidFill>
                  <a:srgbClr val="000000"/>
                </a:solidFill>
                <a:latin typeface="Arial Unicode MS" pitchFamily="34" charset="-128"/>
                <a:ea typeface="나눔고딕"/>
                <a:cs typeface="나눔고딕"/>
              </a:rPr>
              <a:t>na sekundę</a:t>
            </a:r>
            <a:endParaRPr lang="ko-KR" altLang="en-US" sz="1100">
              <a:solidFill>
                <a:srgbClr val="000000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03350" y="2060575"/>
            <a:ext cx="7416800" cy="2232025"/>
          </a:xfrm>
          <a:prstGeom prst="roundRect">
            <a:avLst>
              <a:gd name="adj" fmla="val 12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80899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900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Wydajność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SSM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381500" y="2325688"/>
            <a:ext cx="1368425" cy="13684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Media</a:t>
            </a:r>
          </a:p>
          <a:p>
            <a:pPr algn="ctr" latinLnBrk="1">
              <a:defRPr/>
            </a:pP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Gateway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308850" y="2325688"/>
            <a:ext cx="1366838" cy="13684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e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501775" y="2325688"/>
            <a:ext cx="1368425" cy="13684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Kamery sieciowe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3098800" y="2867025"/>
            <a:ext cx="1008063" cy="2873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6024563" y="2867025"/>
            <a:ext cx="1008062" cy="28733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80906" name="TextBox 23"/>
          <p:cNvSpPr txBox="1">
            <a:spLocks noChangeArrowheads="1"/>
          </p:cNvSpPr>
          <p:nvPr/>
        </p:nvSpPr>
        <p:spPr bwMode="auto">
          <a:xfrm>
            <a:off x="2771775" y="2362200"/>
            <a:ext cx="1612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4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Pasmo pobierania</a:t>
            </a:r>
            <a:endParaRPr lang="en-US" altLang="ko-KR" sz="1400">
              <a:solidFill>
                <a:schemeClr val="accent1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algn="ctr" latinLnBrk="1"/>
            <a:r>
              <a:rPr lang="en-US" altLang="ko-KR" sz="14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(250Mbps)</a:t>
            </a:r>
            <a:endParaRPr lang="ko-KR" altLang="en-US" sz="1400">
              <a:solidFill>
                <a:schemeClr val="accent1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80907" name="TextBox 24"/>
          <p:cNvSpPr txBox="1">
            <a:spLocks noChangeArrowheads="1"/>
          </p:cNvSpPr>
          <p:nvPr/>
        </p:nvSpPr>
        <p:spPr bwMode="auto">
          <a:xfrm>
            <a:off x="5772150" y="2362200"/>
            <a:ext cx="1555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pl-PL" altLang="ko-KR" sz="14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Pasmo wysyłania</a:t>
            </a:r>
            <a:endParaRPr lang="en-US" altLang="ko-KR" sz="1400">
              <a:solidFill>
                <a:srgbClr val="00B05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algn="ctr" latinLnBrk="1"/>
            <a:r>
              <a:rPr lang="en-US" altLang="ko-KR" sz="14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(650Mbps)</a:t>
            </a:r>
            <a:endParaRPr lang="ko-KR" altLang="en-US" sz="1400">
              <a:solidFill>
                <a:srgbClr val="00B050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80908" name="TextBox 28"/>
          <p:cNvSpPr txBox="1">
            <a:spLocks noChangeArrowheads="1"/>
          </p:cNvSpPr>
          <p:nvPr/>
        </p:nvSpPr>
        <p:spPr bwMode="auto">
          <a:xfrm>
            <a:off x="5711825" y="3154363"/>
            <a:ext cx="18430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Przykłady ilości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możliwych </a:t>
            </a:r>
          </a:p>
          <a:p>
            <a:pPr latinLnBrk="1">
              <a:lnSpc>
                <a:spcPct val="150000"/>
              </a:lnSpc>
            </a:pP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do połączenia konsol:</a:t>
            </a:r>
            <a:endParaRPr lang="en-US" altLang="ko-KR" sz="900">
              <a:solidFill>
                <a:srgbClr val="00B050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  5</a:t>
            </a:r>
            <a:r>
              <a:rPr lang="ko-KR" altLang="en-US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onsol (130Mbps/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ę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latinLnBrk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   3</a:t>
            </a:r>
            <a:r>
              <a:rPr lang="ko-KR" altLang="en-US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onsole (220Mbps/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ę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latinLnBrk="1">
              <a:lnSpc>
                <a:spcPct val="150000"/>
              </a:lnSpc>
              <a:buFont typeface="Arial" charset="0"/>
              <a:buChar char="•"/>
            </a:pP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   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2</a:t>
            </a:r>
            <a:r>
              <a:rPr lang="ko-KR" altLang="en-US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onsole (250Mbps/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ę</a:t>
            </a:r>
            <a:r>
              <a:rPr lang="en-US" altLang="ko-KR" sz="900">
                <a:solidFill>
                  <a:srgbClr val="00B050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  <a:endParaRPr lang="ko-KR" altLang="en-US" sz="900">
              <a:solidFill>
                <a:srgbClr val="00B050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80909" name="TextBox 29"/>
          <p:cNvSpPr txBox="1">
            <a:spLocks noChangeArrowheads="1"/>
          </p:cNvSpPr>
          <p:nvPr/>
        </p:nvSpPr>
        <p:spPr bwMode="auto">
          <a:xfrm>
            <a:off x="2725738" y="3154363"/>
            <a:ext cx="18923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Przykłady ilości  </a:t>
            </a:r>
          </a:p>
          <a:p>
            <a:pPr latinLnBrk="1">
              <a:lnSpc>
                <a:spcPct val="150000"/>
              </a:lnSpc>
            </a:pP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możliwych do podłączenia kamer:</a:t>
            </a:r>
          </a:p>
          <a:p>
            <a:pPr latinLnBrk="1">
              <a:lnSpc>
                <a:spcPct val="150000"/>
              </a:lnSpc>
            </a:pP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-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50</a:t>
            </a: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szt.</a:t>
            </a:r>
            <a:r>
              <a:rPr lang="ko-KR" altLang="en-US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przy 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5Mbps</a:t>
            </a: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z każdej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latinLnBrk="1">
              <a:lnSpc>
                <a:spcPct val="150000"/>
              </a:lnSpc>
              <a:buFont typeface="Arial" charset="0"/>
              <a:buNone/>
            </a:pP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-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25EA</a:t>
            </a:r>
            <a:r>
              <a:rPr lang="ko-KR" altLang="en-US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przy 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10Mbps</a:t>
            </a:r>
            <a:r>
              <a:rPr lang="pl-PL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 z każdej</a:t>
            </a:r>
            <a:r>
              <a:rPr lang="en-US" altLang="ko-KR" sz="900">
                <a:solidFill>
                  <a:schemeClr val="accent1"/>
                </a:solidFill>
                <a:latin typeface="Arial Unicode MS" pitchFamily="34" charset="-128"/>
                <a:ea typeface="나눔고딕"/>
                <a:cs typeface="나눔고딕"/>
              </a:rPr>
              <a:t>)</a:t>
            </a:r>
            <a:endParaRPr lang="ko-KR" altLang="en-US" sz="900">
              <a:solidFill>
                <a:schemeClr val="accent1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846263" y="4076700"/>
            <a:ext cx="2897187" cy="57467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indent="142875" latinLnBrk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Odbiór danych z kamery</a:t>
            </a:r>
          </a:p>
          <a:p>
            <a:pPr indent="142875" latinLnBrk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Wysyłanie danych video do modułów konsoli</a:t>
            </a:r>
            <a:endParaRPr lang="en-US" altLang="ko-KR" sz="1000">
              <a:solidFill>
                <a:srgbClr val="595959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Przepływ danych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830513" y="2420938"/>
            <a:ext cx="1368425" cy="13684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Media</a:t>
            </a:r>
          </a:p>
          <a:p>
            <a:pPr algn="ctr" latinLnBrk="1">
              <a:defRPr/>
            </a:pP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Gateway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4926013" y="2420938"/>
            <a:ext cx="1368425" cy="1368425"/>
          </a:xfrm>
          <a:prstGeom prst="ellipse">
            <a:avLst/>
          </a:prstGeom>
          <a:solidFill>
            <a:srgbClr val="5EAFA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System </a:t>
            </a:r>
          </a:p>
          <a:p>
            <a:pPr algn="ctr" latinLnBrk="1">
              <a:defRPr/>
            </a:pP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Manager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7019925" y="2420938"/>
            <a:ext cx="1368425" cy="13684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K</a:t>
            </a:r>
            <a:r>
              <a:rPr lang="en-US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a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736600" y="2420938"/>
            <a:ext cx="1366838" cy="136842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나눔고딕"/>
                <a:cs typeface="나눔고딕"/>
              </a:rPr>
              <a:t>Kamera sieciowa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57" name="직선 화살표 연결선 56"/>
          <p:cNvCxnSpPr/>
          <p:nvPr/>
        </p:nvCxnSpPr>
        <p:spPr>
          <a:xfrm>
            <a:off x="2195513" y="2925763"/>
            <a:ext cx="504825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2195513" y="3321050"/>
            <a:ext cx="504825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4284663" y="3321050"/>
            <a:ext cx="503237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6372225" y="3321050"/>
            <a:ext cx="503238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TextBox 66"/>
          <p:cNvSpPr txBox="1">
            <a:spLocks noChangeArrowheads="1"/>
          </p:cNvSpPr>
          <p:nvPr/>
        </p:nvSpPr>
        <p:spPr bwMode="auto">
          <a:xfrm>
            <a:off x="1997075" y="26431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000">
                <a:solidFill>
                  <a:srgbClr val="4A452A"/>
                </a:solidFill>
                <a:latin typeface="Arial Unicode MS" pitchFamily="34" charset="-128"/>
                <a:ea typeface="나눔고딕"/>
                <a:cs typeface="나눔고딕"/>
              </a:rPr>
              <a:t>Dane video</a:t>
            </a:r>
            <a:endParaRPr lang="en-US" altLang="ko-KR" sz="1000">
              <a:solidFill>
                <a:srgbClr val="4A452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6397" name="TextBox 67"/>
          <p:cNvSpPr txBox="1">
            <a:spLocks noChangeArrowheads="1"/>
          </p:cNvSpPr>
          <p:nvPr/>
        </p:nvSpPr>
        <p:spPr bwMode="auto">
          <a:xfrm>
            <a:off x="2012950" y="3355975"/>
            <a:ext cx="969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000">
                <a:solidFill>
                  <a:srgbClr val="4BACC6"/>
                </a:solidFill>
                <a:latin typeface="Arial Unicode MS" pitchFamily="34" charset="-128"/>
                <a:ea typeface="나눔고딕"/>
                <a:cs typeface="나눔고딕"/>
              </a:rPr>
              <a:t>Dane zdarzeń</a:t>
            </a:r>
            <a:endParaRPr lang="ko-KR" altLang="en-US" sz="1000">
              <a:solidFill>
                <a:srgbClr val="4BACC6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4284663" y="2925763"/>
            <a:ext cx="503237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>
            <a:off x="6372225" y="2925763"/>
            <a:ext cx="503238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6372225" y="2133600"/>
            <a:ext cx="0" cy="792163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V="1">
            <a:off x="4784725" y="2133600"/>
            <a:ext cx="0" cy="79057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4787900" y="2133600"/>
            <a:ext cx="1584325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79"/>
          <p:cNvSpPr txBox="1">
            <a:spLocks noChangeArrowheads="1"/>
          </p:cNvSpPr>
          <p:nvPr/>
        </p:nvSpPr>
        <p:spPr bwMode="auto">
          <a:xfrm>
            <a:off x="4683125" y="4797425"/>
            <a:ext cx="1944688" cy="1031875"/>
          </a:xfrm>
          <a:prstGeom prst="rect">
            <a:avLst/>
          </a:prstGeom>
          <a:solidFill>
            <a:srgbClr val="5EAFA6">
              <a:alpha val="14902"/>
            </a:srgbClr>
          </a:solidFill>
          <a:ln w="25400">
            <a:solidFill>
              <a:srgbClr val="5EAF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75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Zarządzanie połączeniami między</a:t>
            </a:r>
            <a:r>
              <a:rPr lang="en-US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 M</a:t>
            </a:r>
            <a:r>
              <a:rPr lang="pl-PL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edia </a:t>
            </a:r>
            <a:r>
              <a:rPr lang="en-US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G</a:t>
            </a:r>
            <a:r>
              <a:rPr lang="pl-PL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ateway           a konsolami</a:t>
            </a:r>
            <a:endParaRPr lang="en-US" altLang="ko-KR" sz="1000">
              <a:solidFill>
                <a:srgbClr val="595959"/>
              </a:solidFill>
              <a:latin typeface="Arial Unicode MS" pitchFamily="34" charset="-128"/>
              <a:ea typeface="나눔고딕"/>
              <a:cs typeface="나눔고딕"/>
            </a:endParaRPr>
          </a:p>
          <a:p>
            <a:pPr indent="142875" latinLnBrk="1">
              <a:lnSpc>
                <a:spcPct val="150000"/>
              </a:lnSpc>
              <a:buFont typeface="Arial" charset="0"/>
              <a:buChar char="•"/>
            </a:pPr>
            <a:r>
              <a:rPr lang="pl-PL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Zarządzanie zdarzeniami</a:t>
            </a:r>
            <a:r>
              <a:rPr lang="en-US" altLang="ko-KR" sz="1000">
                <a:solidFill>
                  <a:srgbClr val="595959"/>
                </a:solidFill>
                <a:latin typeface="Arial Unicode MS" pitchFamily="34" charset="-128"/>
                <a:ea typeface="나눔고딕"/>
                <a:cs typeface="나눔고딕"/>
              </a:rPr>
              <a:t> </a:t>
            </a:r>
            <a:endParaRPr lang="ko-KR" altLang="en-US" sz="1000">
              <a:solidFill>
                <a:srgbClr val="595959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7" name="직선 연결선 86"/>
          <p:cNvCxnSpPr/>
          <p:nvPr/>
        </p:nvCxnSpPr>
        <p:spPr>
          <a:xfrm>
            <a:off x="3492500" y="3779838"/>
            <a:ext cx="0" cy="288925"/>
          </a:xfrm>
          <a:prstGeom prst="line">
            <a:avLst/>
          </a:prstGeom>
          <a:ln>
            <a:solidFill>
              <a:schemeClr val="accent4"/>
            </a:solidFill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5651500" y="3771900"/>
            <a:ext cx="0" cy="1008063"/>
          </a:xfrm>
          <a:prstGeom prst="line">
            <a:avLst/>
          </a:prstGeom>
          <a:ln>
            <a:solidFill>
              <a:srgbClr val="5EAFA6"/>
            </a:solidFill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Funkcjonalność nr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1.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Architektura Klient-Serwer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0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799306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latinLnBrk="1">
              <a:lnSpc>
                <a:spcPct val="150000"/>
              </a:lnSpc>
              <a:spcBef>
                <a:spcPct val="20000"/>
              </a:spcBef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Architektura Klient / Serwer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Oprogramowanie serwera</a:t>
            </a: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: System Manager, Media Gateway</a:t>
            </a: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Oprogramowanie klienta</a:t>
            </a: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: Console, Schedule Backup</a:t>
            </a:r>
          </a:p>
          <a:p>
            <a:pPr algn="just" latinLnBrk="1">
              <a:lnSpc>
                <a:spcPct val="150000"/>
              </a:lnSpc>
              <a:spcBef>
                <a:spcPct val="20000"/>
              </a:spcBef>
            </a:pP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Rozszerzalność s</a:t>
            </a:r>
            <a:r>
              <a:rPr lang="en-US" altLang="ko-KR" sz="1600" b="1">
                <a:latin typeface="Arial Unicode MS" pitchFamily="34" charset="-128"/>
                <a:ea typeface="나눔고딕"/>
                <a:cs typeface="나눔고딕"/>
              </a:rPr>
              <a:t>ystem</a:t>
            </a:r>
            <a:r>
              <a:rPr lang="pl-PL" altLang="ko-KR" sz="1600" b="1">
                <a:latin typeface="Arial Unicode MS" pitchFamily="34" charset="-128"/>
                <a:ea typeface="나눔고딕"/>
                <a:cs typeface="나눔고딕"/>
              </a:rPr>
              <a:t>u</a:t>
            </a:r>
            <a:endParaRPr lang="en-US" altLang="ko-KR" sz="1600" b="1">
              <a:latin typeface="Arial Unicode MS" pitchFamily="34" charset="-128"/>
              <a:ea typeface="나눔고딕"/>
              <a:cs typeface="나눔고딕"/>
            </a:endParaRP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Rozbudowa przez dodanie modułów M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edia Gateway</a:t>
            </a:r>
          </a:p>
          <a:p>
            <a:pPr lvl="1"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Media Gateway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może obsłużyć do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72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kamer sieciowych lub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36 DVR/NVR.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7019925" y="5546725"/>
            <a:ext cx="1008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7885113" y="5251450"/>
            <a:ext cx="863600" cy="647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sz="9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Urządzenia sieciowe</a:t>
            </a:r>
            <a:endParaRPr lang="ko-KR" altLang="en-US" sz="9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4787900" y="4083050"/>
            <a:ext cx="258763" cy="2587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rgbClr val="4BACC6"/>
                </a:solidFill>
                <a:latin typeface="Arial Unicode MS" pitchFamily="34" charset="-128"/>
                <a:ea typeface="나눔고딕"/>
                <a:cs typeface="나눔고딕"/>
              </a:rPr>
              <a:t>C</a:t>
            </a:r>
            <a:endParaRPr lang="ko-KR" altLang="en-US" sz="1200">
              <a:solidFill>
                <a:srgbClr val="4BACC6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7235825" y="4083050"/>
            <a:ext cx="260350" cy="2587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</a:t>
            </a:r>
          </a:p>
        </p:txBody>
      </p:sp>
      <p:sp>
        <p:nvSpPr>
          <p:cNvPr id="13" name="타원 12"/>
          <p:cNvSpPr>
            <a:spLocks noChangeAspect="1"/>
          </p:cNvSpPr>
          <p:nvPr/>
        </p:nvSpPr>
        <p:spPr>
          <a:xfrm>
            <a:off x="7235825" y="5229225"/>
            <a:ext cx="260350" cy="2587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3492500" y="3933825"/>
            <a:ext cx="41275" cy="2447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6735763" y="5949950"/>
            <a:ext cx="4587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latinLnBrk="1"/>
            <a:r>
              <a:rPr lang="en-US" altLang="ko-KR">
                <a:latin typeface="Arial Unicode MS" pitchFamily="34" charset="-128"/>
                <a:ea typeface="나눔고딕"/>
                <a:cs typeface="나눔고딕"/>
              </a:rPr>
              <a:t>…</a:t>
            </a:r>
            <a:endParaRPr lang="ko-KR" altLang="en-US"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17" name="직선 연결선 16"/>
          <p:cNvCxnSpPr>
            <a:stCxn id="19" idx="3"/>
          </p:cNvCxnSpPr>
          <p:nvPr/>
        </p:nvCxnSpPr>
        <p:spPr>
          <a:xfrm>
            <a:off x="4743450" y="4387850"/>
            <a:ext cx="34290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959600" y="4314825"/>
            <a:ext cx="0" cy="1201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68763"/>
            <a:ext cx="892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9" descr="C:\Documents and Settings\Administrator\Local Settings\Temporary Internet Files\Content.IE5\W9SFSN0V\MCj042897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98913"/>
            <a:ext cx="533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9" descr="C:\Documents and Settings\Administrator\Local Settings\Temporary Internet Files\Content.IE5\W9SFSN0V\MCj042897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5086350"/>
            <a:ext cx="5334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타원 22"/>
          <p:cNvSpPr>
            <a:spLocks noChangeAspect="1"/>
          </p:cNvSpPr>
          <p:nvPr/>
        </p:nvSpPr>
        <p:spPr>
          <a:xfrm>
            <a:off x="334963" y="5526088"/>
            <a:ext cx="260350" cy="2587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rgbClr val="4BACC6"/>
                </a:solidFill>
                <a:latin typeface="Arial Unicode MS" pitchFamily="34" charset="-128"/>
                <a:ea typeface="나눔고딕"/>
                <a:cs typeface="나눔고딕"/>
              </a:rPr>
              <a:t>C</a:t>
            </a:r>
            <a:endParaRPr lang="ko-KR" altLang="en-US" sz="1200">
              <a:solidFill>
                <a:srgbClr val="4BACC6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4" name="타원 23"/>
          <p:cNvSpPr>
            <a:spLocks noChangeAspect="1"/>
          </p:cNvSpPr>
          <p:nvPr/>
        </p:nvSpPr>
        <p:spPr>
          <a:xfrm>
            <a:off x="334963" y="5837238"/>
            <a:ext cx="260350" cy="2587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rgbClr val="8064A2"/>
                </a:solidFill>
                <a:latin typeface="Arial Unicode MS" pitchFamily="34" charset="-128"/>
                <a:ea typeface="나눔고딕"/>
                <a:cs typeface="나눔고딕"/>
              </a:rPr>
              <a:t>S</a:t>
            </a:r>
          </a:p>
        </p:txBody>
      </p:sp>
      <p:sp>
        <p:nvSpPr>
          <p:cNvPr id="25" name="타원 24"/>
          <p:cNvSpPr>
            <a:spLocks noChangeAspect="1"/>
          </p:cNvSpPr>
          <p:nvPr/>
        </p:nvSpPr>
        <p:spPr>
          <a:xfrm>
            <a:off x="334963" y="6159500"/>
            <a:ext cx="260350" cy="260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</a:t>
            </a:r>
          </a:p>
        </p:txBody>
      </p:sp>
      <p:sp>
        <p:nvSpPr>
          <p:cNvPr id="17427" name="TextBox 25"/>
          <p:cNvSpPr txBox="1">
            <a:spLocks noChangeArrowheads="1"/>
          </p:cNvSpPr>
          <p:nvPr/>
        </p:nvSpPr>
        <p:spPr bwMode="auto">
          <a:xfrm>
            <a:off x="611188" y="5516563"/>
            <a:ext cx="2562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Oprogramowanie k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onsol</a:t>
            </a:r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i (Console)</a:t>
            </a:r>
            <a:endParaRPr lang="ko-KR" altLang="en-US" sz="12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611188" y="5827713"/>
            <a:ext cx="254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Oprogramowanie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System Manager</a:t>
            </a:r>
            <a:endParaRPr lang="ko-KR" altLang="en-US" sz="12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17429" name="TextBox 27"/>
          <p:cNvSpPr txBox="1">
            <a:spLocks noChangeArrowheads="1"/>
          </p:cNvSpPr>
          <p:nvPr/>
        </p:nvSpPr>
        <p:spPr bwMode="auto">
          <a:xfrm>
            <a:off x="611188" y="6151563"/>
            <a:ext cx="2446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pl-PL" altLang="ko-KR" sz="1200">
                <a:latin typeface="Arial Unicode MS" pitchFamily="34" charset="-128"/>
                <a:ea typeface="나눔고딕"/>
                <a:cs typeface="나눔고딕"/>
              </a:rPr>
              <a:t>Oprogramowanie </a:t>
            </a:r>
            <a:r>
              <a:rPr lang="en-US" altLang="ko-KR" sz="1200">
                <a:latin typeface="Arial Unicode MS" pitchFamily="34" charset="-128"/>
                <a:ea typeface="나눔고딕"/>
                <a:cs typeface="나눔고딕"/>
              </a:rPr>
              <a:t>Media Gateway</a:t>
            </a:r>
            <a:endParaRPr lang="ko-KR" altLang="en-US" sz="1200"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7885113" y="4064000"/>
            <a:ext cx="863600" cy="647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sz="9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Urządzenia sieciowe </a:t>
            </a:r>
            <a:endParaRPr lang="en-US" altLang="ko-KR" sz="9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763713" y="4394200"/>
            <a:ext cx="1008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2627313" y="4098925"/>
            <a:ext cx="865187" cy="649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pl-PL" altLang="ko-KR" sz="900">
                <a:solidFill>
                  <a:srgbClr val="E46C0A"/>
                </a:solidFill>
                <a:latin typeface="Arial Unicode MS" pitchFamily="34" charset="-128"/>
                <a:ea typeface="나눔고딕"/>
                <a:cs typeface="나눔고딕"/>
              </a:rPr>
              <a:t>Urządzenia sieciowe</a:t>
            </a:r>
            <a:endParaRPr lang="en-US" altLang="ko-KR" sz="900">
              <a:solidFill>
                <a:srgbClr val="E46C0A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pic>
        <p:nvPicPr>
          <p:cNvPr id="17433" name="Picture 2" descr="C:\Documents and Settings\Administrator\Local Settings\Temporary Internet Files\Content.IE5\FO2CS1PX\MCj042894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75113"/>
            <a:ext cx="892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/>
          <p:cNvSpPr>
            <a:spLocks noChangeAspect="1"/>
          </p:cNvSpPr>
          <p:nvPr/>
        </p:nvSpPr>
        <p:spPr>
          <a:xfrm>
            <a:off x="2081213" y="3956050"/>
            <a:ext cx="258762" cy="2587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rgbClr val="4BACC6"/>
                </a:solidFill>
                <a:latin typeface="Arial Unicode MS" pitchFamily="34" charset="-128"/>
                <a:ea typeface="나눔고딕"/>
                <a:cs typeface="나눔고딕"/>
              </a:rPr>
              <a:t>C</a:t>
            </a:r>
            <a:endParaRPr lang="ko-KR" altLang="en-US" sz="1200">
              <a:solidFill>
                <a:srgbClr val="4BACC6"/>
              </a:solidFill>
              <a:latin typeface="Arial Unicode MS" pitchFamily="34" charset="-128"/>
              <a:ea typeface="나눔고딕"/>
              <a:cs typeface="나눔고딕"/>
            </a:endParaRPr>
          </a:p>
        </p:txBody>
      </p:sp>
      <p:sp>
        <p:nvSpPr>
          <p:cNvPr id="34" name="타원 33"/>
          <p:cNvSpPr>
            <a:spLocks noChangeAspect="1"/>
          </p:cNvSpPr>
          <p:nvPr/>
        </p:nvSpPr>
        <p:spPr>
          <a:xfrm>
            <a:off x="2081213" y="4279900"/>
            <a:ext cx="258762" cy="258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rgbClr val="8064A2"/>
                </a:solidFill>
                <a:latin typeface="Arial Unicode MS" pitchFamily="34" charset="-128"/>
                <a:ea typeface="나눔고딕"/>
                <a:cs typeface="나눔고딕"/>
              </a:rPr>
              <a:t>S</a:t>
            </a:r>
          </a:p>
        </p:txBody>
      </p:sp>
      <p:sp>
        <p:nvSpPr>
          <p:cNvPr id="35" name="타원 34"/>
          <p:cNvSpPr>
            <a:spLocks noChangeAspect="1"/>
          </p:cNvSpPr>
          <p:nvPr/>
        </p:nvSpPr>
        <p:spPr>
          <a:xfrm>
            <a:off x="2081213" y="4603750"/>
            <a:ext cx="258762" cy="2587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chemeClr val="tx2"/>
                </a:solidFill>
                <a:latin typeface="Arial Unicode MS" pitchFamily="34" charset="-128"/>
                <a:ea typeface="나눔고딕"/>
                <a:cs typeface="나눔고딕"/>
              </a:rPr>
              <a:t>M</a:t>
            </a:r>
          </a:p>
        </p:txBody>
      </p:sp>
      <p:sp>
        <p:nvSpPr>
          <p:cNvPr id="36" name="타원 35"/>
          <p:cNvSpPr>
            <a:spLocks noChangeAspect="1"/>
          </p:cNvSpPr>
          <p:nvPr/>
        </p:nvSpPr>
        <p:spPr>
          <a:xfrm>
            <a:off x="5915025" y="4083050"/>
            <a:ext cx="260350" cy="258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defRPr/>
            </a:pPr>
            <a:r>
              <a:rPr lang="en-US" altLang="ko-KR" sz="1200">
                <a:solidFill>
                  <a:srgbClr val="8064A2"/>
                </a:solidFill>
                <a:latin typeface="Arial Unicode MS" pitchFamily="34" charset="-128"/>
                <a:ea typeface="나눔고딕"/>
                <a:cs typeface="나눔고딕"/>
              </a:rPr>
              <a:t>S</a:t>
            </a:r>
          </a:p>
        </p:txBody>
      </p:sp>
      <p:pic>
        <p:nvPicPr>
          <p:cNvPr id="17438" name="Picture 9" descr="C:\Documents and Settings\Administrator\Local Settings\Temporary Internet Files\Content.IE5\W9SFSN0V\MCj042897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938" y="3998913"/>
            <a:ext cx="531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576263"/>
          </a:xfrm>
        </p:spPr>
        <p:txBody>
          <a:bodyPr/>
          <a:lstStyle/>
          <a:p>
            <a:pPr eaLnBrk="1" hangingPunct="1"/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Funkcjonalność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nr </a:t>
            </a:r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pl-PL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Podgląd na żywo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287338" y="179388"/>
            <a:ext cx="6661150" cy="3238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7609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Security Manager </a:t>
            </a:r>
            <a:endParaRPr lang="ko-KR" altLang="en-US" smtClean="0">
              <a:solidFill>
                <a:srgbClr val="37609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842486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Jednoczesne wyświetlanie video z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64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 kanałów na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jednym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monitor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ze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100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 kanałów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jednoczesnego podglądu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na 4 monitorach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)</a:t>
            </a: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Różne tryby wyświetlania</a:t>
            </a: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(+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Pełnoekranowy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tryb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4:3,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tryb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16:9),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sekwencje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Podgląd wyskakujący po wystąpieniu zdarzenia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różnych trybów wyświetlania dla różnych użytkowników na tym samym komputerze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PC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wyboru dwóch profili video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 wysokiej i niskiej rozdzielczości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)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w celu optymalizacji obciążenia sieci i komputera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PC</a:t>
            </a: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wielu monitorów na jednym komputerze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do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4 monitor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ów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)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różnych formatów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video/audio</a:t>
            </a: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</a:t>
            </a: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dwukierunkowego przesyłania audio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(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Odsłuch i transmisja audio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)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sterowania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PTZ,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tryb sterowania „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Area zoom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”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zoom cyfrowy </a:t>
            </a:r>
            <a:r>
              <a:rPr lang="en-US" altLang="ko-KR" sz="1400">
                <a:latin typeface="Arial Unicode MS" pitchFamily="34" charset="-128"/>
                <a:ea typeface="나눔고딕"/>
                <a:cs typeface="나눔고딕"/>
              </a:rPr>
              <a:t>(16x),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konfiguracja presetów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Odtwarzacz do natychmiastowego odtwarzania nagrań</a:t>
            </a:r>
            <a:endParaRPr lang="ko-KR" altLang="en-US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funkcji zrzutu i drukowania obrazu z kamery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  <a:p>
            <a:pPr indent="142875" algn="just" latinLnBrk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ko-KR" altLang="en-US" sz="1400">
                <a:latin typeface="Arial Unicode MS" pitchFamily="34" charset="-128"/>
                <a:ea typeface="나눔고딕"/>
                <a:cs typeface="나눔고딕"/>
              </a:rPr>
              <a:t>   </a:t>
            </a:r>
            <a:r>
              <a:rPr lang="pl-PL" altLang="ko-KR" sz="1400">
                <a:latin typeface="Arial Unicode MS" pitchFamily="34" charset="-128"/>
                <a:ea typeface="나눔고딕"/>
                <a:cs typeface="나눔고딕"/>
              </a:rPr>
              <a:t>Obsługa zmiany jasności i kontrastu obrazu oraz sterowania wyjściami pomocniczymi</a:t>
            </a:r>
            <a:endParaRPr lang="en-US" altLang="ko-KR" sz="1400">
              <a:latin typeface="Arial Unicode MS" pitchFamily="34" charset="-128"/>
              <a:ea typeface="나눔고딕"/>
              <a:cs typeface="나눔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맑은 + Calibri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5671</TotalTime>
  <Words>2379</Words>
  <Application>Microsoft Office PowerPoint</Application>
  <PresentationFormat>On-screen Show (4:3)</PresentationFormat>
  <Paragraphs>758</Paragraphs>
  <Slides>61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5</vt:i4>
      </vt:variant>
      <vt:variant>
        <vt:lpstr>Tytuły slajdów</vt:lpstr>
      </vt:variant>
      <vt:variant>
        <vt:i4>61</vt:i4>
      </vt:variant>
    </vt:vector>
  </HeadingPairs>
  <TitlesOfParts>
    <vt:vector size="72" baseType="lpstr">
      <vt:lpstr>Arial</vt:lpstr>
      <vt:lpstr>Arial Unicode MS</vt:lpstr>
      <vt:lpstr>나눔고딕</vt:lpstr>
      <vt:lpstr>맑은 고딕</vt:lpstr>
      <vt:lpstr>Calibri</vt:lpstr>
      <vt:lpstr>Wingdings</vt:lpstr>
      <vt:lpstr>Office 테마</vt:lpstr>
      <vt:lpstr>Office 테마</vt:lpstr>
      <vt:lpstr>Office 테마</vt:lpstr>
      <vt:lpstr>Office 테마</vt:lpstr>
      <vt:lpstr>Office 테마</vt:lpstr>
      <vt:lpstr>Samsung Security Manager</vt:lpstr>
      <vt:lpstr>Slajd 2</vt:lpstr>
      <vt:lpstr>Samsung Security Manager ?</vt:lpstr>
      <vt:lpstr>w porównaniu do NET-i viewer</vt:lpstr>
      <vt:lpstr>Programy</vt:lpstr>
      <vt:lpstr>Konfiguracja systemu sieciowego</vt:lpstr>
      <vt:lpstr>Przepływ danych</vt:lpstr>
      <vt:lpstr>Funkcjonalność nr 1. Architektura Klient-Serwer</vt:lpstr>
      <vt:lpstr>Funkcjonalność nr 2. Podgląd na żywo</vt:lpstr>
      <vt:lpstr>Funkcjonalność nr 3. Zdarzenia</vt:lpstr>
      <vt:lpstr>Funkcjonalność nr 4. Wyszukiwanie</vt:lpstr>
      <vt:lpstr>Instalacja i konfiguracja SSM do pracy samodzielnej</vt:lpstr>
      <vt:lpstr>Slajd 13</vt:lpstr>
      <vt:lpstr>Slajd 14</vt:lpstr>
      <vt:lpstr>Slajd 15</vt:lpstr>
      <vt:lpstr>Slajd 16</vt:lpstr>
      <vt:lpstr>Slajd 17</vt:lpstr>
      <vt:lpstr>Instalacja i konfiguracja SSM do pracy w systemie rozproszonym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SSM Service Manager</vt:lpstr>
      <vt:lpstr>SSM Service Manager</vt:lpstr>
      <vt:lpstr>Status usługi</vt:lpstr>
      <vt:lpstr>System Manager</vt:lpstr>
      <vt:lpstr>Media Gateway</vt:lpstr>
      <vt:lpstr>Synchronizacja czasu</vt:lpstr>
      <vt:lpstr>SSM Console</vt:lpstr>
      <vt:lpstr>Setup _ Device &gt; Register</vt:lpstr>
      <vt:lpstr>Setup _ Device &gt; Register &gt; Add Media Gateway</vt:lpstr>
      <vt:lpstr>Setup _ Device &gt; Register &gt; Add Device</vt:lpstr>
      <vt:lpstr>Setup _ Device &gt; Register</vt:lpstr>
      <vt:lpstr>Setup _ Device &gt; Camera Assignment</vt:lpstr>
      <vt:lpstr>Setup _ Screen &gt; Layout</vt:lpstr>
      <vt:lpstr>Setup _ Screen &gt; Monitor</vt:lpstr>
      <vt:lpstr>Setup _ Event &gt; Preset</vt:lpstr>
      <vt:lpstr>Setup _ Event &gt; Event Action</vt:lpstr>
      <vt:lpstr>LIVE</vt:lpstr>
      <vt:lpstr>LIVE &gt; Digital Zoom</vt:lpstr>
      <vt:lpstr>LIVE</vt:lpstr>
      <vt:lpstr>EVENT _ Live Event</vt:lpstr>
      <vt:lpstr>EVENT _ Event Search</vt:lpstr>
      <vt:lpstr>SEARCH _ Tryb Basic (podstawowy)</vt:lpstr>
      <vt:lpstr>SEARCH _ Tryb Smart</vt:lpstr>
      <vt:lpstr>SEARCH _ Wyszukiwanie w  folderach</vt:lpstr>
      <vt:lpstr>SEARCH _ transakcje POS</vt:lpstr>
      <vt:lpstr>Sprawdzanie systemu SSM </vt:lpstr>
      <vt:lpstr>Nie można połączyć się z System Manager (1)</vt:lpstr>
      <vt:lpstr>Nie można połączyć się z System Manager (2)</vt:lpstr>
      <vt:lpstr>Wydajność SSM</vt:lpstr>
      <vt:lpstr>Wydajność Console</vt:lpstr>
      <vt:lpstr>Wydajność Schedule Backup</vt:lpstr>
      <vt:lpstr>Wydajność Serwera</vt:lpstr>
    </vt:vector>
  </TitlesOfParts>
  <Company>삼성테크윈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허인영</dc:creator>
  <cp:lastModifiedBy>Dawid Adamczyk</cp:lastModifiedBy>
  <cp:revision>531</cp:revision>
  <dcterms:created xsi:type="dcterms:W3CDTF">2010-08-10T02:32:24Z</dcterms:created>
  <dcterms:modified xsi:type="dcterms:W3CDTF">2013-03-03T21:49:51Z</dcterms:modified>
</cp:coreProperties>
</file>